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EBEB"/>
    <a:srgbClr val="FF0066"/>
    <a:srgbClr val="FF3399"/>
    <a:srgbClr val="FFCCFF"/>
    <a:srgbClr val="FF6699"/>
    <a:srgbClr val="FF66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36" y="321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6272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0477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666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260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055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3431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665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21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584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80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929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50EC4-2192-4167-A97E-1FFAE6B38891}" type="datetimeFigureOut">
              <a:rPr kumimoji="1" lang="ja-JP" altLang="en-US" smtClean="0"/>
              <a:t>2018/11/5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C84F7-04BE-4202-B4EC-7EBD955657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3802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821489"/>
              </p:ext>
            </p:extLst>
          </p:nvPr>
        </p:nvGraphicFramePr>
        <p:xfrm>
          <a:off x="72008" y="3008784"/>
          <a:ext cx="6741368" cy="667276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284984"/>
                <a:gridCol w="3456384"/>
              </a:tblGrid>
              <a:tr h="432048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操作方法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ポイント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0066"/>
                    </a:solidFill>
                  </a:tcPr>
                </a:tc>
              </a:tr>
              <a:tr h="966976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①薬の準備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□吸入器をまっすぐ立てて持ちます。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□「カチッ」と音がするまで左に回し、上に引っ張るようにしてキャップを外します。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272466"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②息吐き</a:t>
                      </a:r>
                      <a:endParaRPr kumimoji="1" lang="ja-JP" altLang="en-US" sz="1800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□十分に息を吐いてからマウスピースをくわえます。</a:t>
                      </a:r>
                      <a:endParaRPr kumimoji="1" lang="en-US" altLang="ja-JP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吸入口には息を吹きかけない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endParaRPr kumimoji="1" lang="ja-JP" altLang="en-US" sz="1600" dirty="0" smtClean="0">
                        <a:solidFill>
                          <a:schemeClr val="tx1"/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83322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③吸入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□吸入器を水平になるようにもち、マウスピースをくわえます。</a:t>
                      </a:r>
                    </a:p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□強く、早く、深く、息を吸い込みます。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④息止め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□吸入器を口から離して、苦しくない程度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(5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秒程度</a:t>
                      </a:r>
                      <a:r>
                        <a:rPr kumimoji="1" lang="en-US" altLang="ja-JP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)</a:t>
                      </a:r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息止めします。</a:t>
                      </a: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356984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⑤息吐き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□息をゆっくりと吐き出します。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758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700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⑥繰り返し</a:t>
                      </a: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□ ①－⑤を指示された回数繰り返</a:t>
                      </a:r>
                      <a: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/>
                      </a:r>
                      <a:br>
                        <a:rPr kumimoji="1" lang="en-US" altLang="ja-JP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</a:br>
                      <a:r>
                        <a:rPr kumimoji="1" lang="ja-JP" altLang="en-US" sz="1600" dirty="0" smtClean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　します。</a:t>
                      </a:r>
                      <a:endParaRPr kumimoji="1" lang="ja-JP" altLang="en-US" sz="1600" dirty="0">
                        <a:solidFill>
                          <a:schemeClr val="tx2">
                            <a:lumMod val="50000"/>
                          </a:schemeClr>
                        </a:solidFill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  <a:tr h="75816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⑦後片付け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□キャップをはめて、「カチッ」と音がするまで右に回します。</a:t>
                      </a:r>
                    </a:p>
                  </a:txBody>
                  <a:tcPr>
                    <a:solidFill>
                      <a:srgbClr val="FFCCCC"/>
                    </a:solidFill>
                  </a:tcPr>
                </a:tc>
              </a:tr>
              <a:tr h="792088">
                <a:tc>
                  <a:txBody>
                    <a:bodyPr/>
                    <a:lstStyle/>
                    <a:p>
                      <a:endParaRPr kumimoji="1" lang="en-US" altLang="ja-JP" dirty="0" smtClean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  <a:p>
                      <a:r>
                        <a:rPr kumimoji="1" lang="ja-JP" altLang="en-US" dirty="0" smtClean="0">
                          <a:latin typeface="HG丸ｺﾞｼｯｸM-PRO" pitchFamily="50" charset="-128"/>
                          <a:ea typeface="HG丸ｺﾞｼｯｸM-PRO" pitchFamily="50" charset="-128"/>
                        </a:rPr>
                        <a:t>⑧うがい</a:t>
                      </a:r>
                      <a:endParaRPr kumimoji="1" lang="ja-JP" altLang="en-US" dirty="0">
                        <a:latin typeface="HG丸ｺﾞｼｯｸM-PRO" pitchFamily="50" charset="-128"/>
                        <a:ea typeface="HG丸ｺﾞｼｯｸM-PRO" pitchFamily="50" charset="-128"/>
                      </a:endParaRPr>
                    </a:p>
                  </a:txBody>
                  <a:tcPr>
                    <a:solidFill>
                      <a:srgbClr val="FFEBEB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HG丸ｺﾞｼｯｸM-PRO" pitchFamily="50" charset="-128"/>
                          <a:ea typeface="HG丸ｺﾞｼｯｸM-PRO" pitchFamily="50" charset="-128"/>
                        </a:rPr>
                        <a:t>□ブクブク：くちの中、ガラガラ：のどの各３回ずつを目安にうがいをします。</a:t>
                      </a:r>
                    </a:p>
                  </a:txBody>
                  <a:tcPr>
                    <a:solidFill>
                      <a:srgbClr val="FFEBEB"/>
                    </a:solidFill>
                  </a:tcPr>
                </a:tc>
              </a:tr>
            </a:tbl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395536" y="416496"/>
            <a:ext cx="6129808" cy="504056"/>
          </a:xfrm>
          <a:prstGeom prst="roundRect">
            <a:avLst/>
          </a:prstGeom>
          <a:solidFill>
            <a:srgbClr val="FF006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ツイストヘラー（アズマネックス）</a:t>
            </a:r>
            <a:endParaRPr kumimoji="1"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62100" y="1166292"/>
            <a:ext cx="6507260" cy="184249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44000" rtlCol="0" anchor="ctr" anchorCtr="0"/>
          <a:lstStyle/>
          <a:p>
            <a:endParaRPr lang="en-US" altLang="ja-JP" sz="1100" dirty="0" smtClean="0">
              <a:solidFill>
                <a:schemeClr val="tx2">
                  <a:lumMod val="50000"/>
                </a:schemeClr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endParaRPr kumimoji="1" lang="ja-JP" altLang="en-US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73654" y="1051992"/>
            <a:ext cx="3559402" cy="228600"/>
          </a:xfrm>
          <a:prstGeom prst="roundRect">
            <a:avLst/>
          </a:prstGeom>
          <a:solidFill>
            <a:srgbClr val="FF0066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丸ｺﾞｼｯｸM-PRO" pitchFamily="50" charset="-128"/>
                <a:ea typeface="HG丸ｺﾞｼｯｸM-PRO" pitchFamily="50" charset="-128"/>
              </a:rPr>
              <a:t>デバイス各部位の名称と注意点</a:t>
            </a:r>
            <a:endParaRPr lang="en-US" altLang="ja-JP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89040" y="9643486"/>
            <a:ext cx="301556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2017</a:t>
            </a:r>
            <a:r>
              <a:rPr lang="zh-CN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 </a:t>
            </a:r>
            <a:r>
              <a:rPr lang="ja-JP" altLang="en-US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埼玉吸入療法サポートネットワーク　</a:t>
            </a:r>
            <a:r>
              <a:rPr lang="en-US" altLang="zh-CN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v</a:t>
            </a:r>
            <a:r>
              <a:rPr lang="en-US" altLang="ja-JP" sz="10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170222</a:t>
            </a:r>
            <a:endParaRPr kumimoji="1" lang="ja-JP" altLang="en-US" sz="1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06985" y="149369"/>
            <a:ext cx="121058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吸入手順・評価票</a:t>
            </a:r>
            <a:endParaRPr kumimoji="1" lang="ja-JP" altLang="en-US" sz="10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84984" y="1424608"/>
            <a:ext cx="324036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吸入操作練習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用具（笛付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　　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ホイッスル音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の確認を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します。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背筋を伸ばして胸をはり</a:t>
            </a:r>
            <a:r>
              <a:rPr lang="ja-JP" altLang="en-US" sz="1600" b="1" dirty="0" err="1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まっ</a:t>
            </a:r>
            <a: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/>
            </a:r>
            <a:br>
              <a:rPr lang="en-US" altLang="ja-JP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</a:b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すぐ前を向きます。</a:t>
            </a:r>
            <a:endParaRPr lang="en-US" altLang="ja-JP" sz="16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pSp>
        <p:nvGrpSpPr>
          <p:cNvPr id="23" name="Group 3"/>
          <p:cNvGrpSpPr>
            <a:grpSpLocks/>
          </p:cNvGrpSpPr>
          <p:nvPr/>
        </p:nvGrpSpPr>
        <p:grpSpPr bwMode="auto">
          <a:xfrm>
            <a:off x="116632" y="3471704"/>
            <a:ext cx="3168163" cy="1296143"/>
            <a:chOff x="-2416" y="981"/>
            <a:chExt cx="7292" cy="3026"/>
          </a:xfrm>
        </p:grpSpPr>
        <p:pic>
          <p:nvPicPr>
            <p:cNvPr id="24" name="Picture 4" descr="ake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9" y="981"/>
              <a:ext cx="4037" cy="30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5" descr="100開け閉め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416" y="1872"/>
              <a:ext cx="1470" cy="1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Text Box 6"/>
            <p:cNvSpPr txBox="1">
              <a:spLocks noChangeArrowheads="1"/>
            </p:cNvSpPr>
            <p:nvPr/>
          </p:nvSpPr>
          <p:spPr bwMode="auto">
            <a:xfrm>
              <a:off x="-1256" y="2163"/>
              <a:ext cx="2491" cy="7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l" eaLnBrk="1" hangingPunct="1"/>
              <a:r>
                <a:rPr lang="ja-JP" altLang="en-US" sz="14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左にまわす</a:t>
              </a:r>
            </a:p>
          </p:txBody>
        </p:sp>
        <p:sp>
          <p:nvSpPr>
            <p:cNvPr id="27" name="AutoShape 7"/>
            <p:cNvSpPr>
              <a:spLocks noChangeArrowheads="1"/>
            </p:cNvSpPr>
            <p:nvPr/>
          </p:nvSpPr>
          <p:spPr bwMode="auto">
            <a:xfrm rot="10800000" flipH="1">
              <a:off x="2154" y="2523"/>
              <a:ext cx="1315" cy="272"/>
            </a:xfrm>
            <a:custGeom>
              <a:avLst/>
              <a:gdLst>
                <a:gd name="T0" fmla="*/ 31 w 21600"/>
                <a:gd name="T1" fmla="*/ 0 h 21600"/>
                <a:gd name="T2" fmla="*/ 21 w 21600"/>
                <a:gd name="T3" fmla="*/ 3 h 21600"/>
                <a:gd name="T4" fmla="*/ 34 w 21600"/>
                <a:gd name="T5" fmla="*/ 1 h 21600"/>
                <a:gd name="T6" fmla="*/ 84 w 21600"/>
                <a:gd name="T7" fmla="*/ 3 h 21600"/>
                <a:gd name="T8" fmla="*/ 61 w 21600"/>
                <a:gd name="T9" fmla="*/ 3 h 21600"/>
                <a:gd name="T10" fmla="*/ 54 w 21600"/>
                <a:gd name="T11" fmla="*/ 2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70 w 21600"/>
                <a:gd name="T19" fmla="*/ 3176 h 21600"/>
                <a:gd name="T20" fmla="*/ 18430 w 21600"/>
                <a:gd name="T21" fmla="*/ 18424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43" y="14055"/>
                  </a:moveTo>
                  <a:cubicBezTo>
                    <a:pt x="17567" y="13050"/>
                    <a:pt x="17841" y="11933"/>
                    <a:pt x="17841" y="10800"/>
                  </a:cubicBezTo>
                  <a:cubicBezTo>
                    <a:pt x="17841" y="6911"/>
                    <a:pt x="14688" y="3759"/>
                    <a:pt x="10800" y="3759"/>
                  </a:cubicBezTo>
                  <a:cubicBezTo>
                    <a:pt x="6911" y="3759"/>
                    <a:pt x="3759" y="6911"/>
                    <a:pt x="3759" y="10800"/>
                  </a:cubicBezTo>
                  <a:cubicBezTo>
                    <a:pt x="3758" y="13088"/>
                    <a:pt x="4870" y="15233"/>
                    <a:pt x="6740" y="16552"/>
                  </a:cubicBezTo>
                  <a:lnTo>
                    <a:pt x="4572" y="19623"/>
                  </a:lnTo>
                  <a:cubicBezTo>
                    <a:pt x="1705" y="17600"/>
                    <a:pt x="0" y="1430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538"/>
                    <a:pt x="21180" y="14251"/>
                    <a:pt x="20376" y="15793"/>
                  </a:cubicBezTo>
                  <a:lnTo>
                    <a:pt x="22770" y="17042"/>
                  </a:lnTo>
                  <a:lnTo>
                    <a:pt x="16593" y="18985"/>
                  </a:lnTo>
                  <a:lnTo>
                    <a:pt x="14649" y="12807"/>
                  </a:lnTo>
                  <a:lnTo>
                    <a:pt x="17043" y="14055"/>
                  </a:lnTo>
                  <a:close/>
                </a:path>
              </a:pathLst>
            </a:custGeom>
            <a:gradFill rotWithShape="1">
              <a:gsLst>
                <a:gs pos="0">
                  <a:srgbClr val="FFC6DD"/>
                </a:gs>
                <a:gs pos="100000">
                  <a:srgbClr val="FF0066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28" name="Text Box 8"/>
            <p:cNvSpPr txBox="1">
              <a:spLocks noChangeArrowheads="1"/>
            </p:cNvSpPr>
            <p:nvPr/>
          </p:nvSpPr>
          <p:spPr bwMode="auto">
            <a:xfrm rot="20736384">
              <a:off x="950" y="2870"/>
              <a:ext cx="1724" cy="6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l" eaLnBrk="1" hangingPunct="1"/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カチッ！</a:t>
              </a:r>
            </a:p>
          </p:txBody>
        </p:sp>
      </p:grpSp>
      <p:pic>
        <p:nvPicPr>
          <p:cNvPr id="29" name="Picture 8" descr="kyuunyuu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94" t="7497" r="7497"/>
          <a:stretch>
            <a:fillRect/>
          </a:stretch>
        </p:blipFill>
        <p:spPr bwMode="auto">
          <a:xfrm>
            <a:off x="1779903" y="5199896"/>
            <a:ext cx="1317352" cy="10967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グループ化 1"/>
          <p:cNvGrpSpPr/>
          <p:nvPr/>
        </p:nvGrpSpPr>
        <p:grpSpPr>
          <a:xfrm>
            <a:off x="1772816" y="7591736"/>
            <a:ext cx="1563168" cy="1088542"/>
            <a:chOff x="1772816" y="7704880"/>
            <a:chExt cx="1563168" cy="1088542"/>
          </a:xfrm>
        </p:grpSpPr>
        <p:pic>
          <p:nvPicPr>
            <p:cNvPr id="32" name="Picture 4" descr="simeru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2816" y="7704880"/>
              <a:ext cx="1524209" cy="10885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3" name="AutoShape 7"/>
            <p:cNvSpPr>
              <a:spLocks noChangeArrowheads="1"/>
            </p:cNvSpPr>
            <p:nvPr/>
          </p:nvSpPr>
          <p:spPr bwMode="auto">
            <a:xfrm rot="10800000">
              <a:off x="2238321" y="8249151"/>
              <a:ext cx="569116" cy="216024"/>
            </a:xfrm>
            <a:custGeom>
              <a:avLst/>
              <a:gdLst>
                <a:gd name="T0" fmla="*/ 77106072 w 21600"/>
                <a:gd name="T1" fmla="*/ 121084 h 21600"/>
                <a:gd name="T2" fmla="*/ 52830034 w 21600"/>
                <a:gd name="T3" fmla="*/ 7228512 h 21600"/>
                <a:gd name="T4" fmla="*/ 85381810 w 21600"/>
                <a:gd name="T5" fmla="*/ 1581328 h 21600"/>
                <a:gd name="T6" fmla="*/ 212683818 w 21600"/>
                <a:gd name="T7" fmla="*/ 6810486 h 21600"/>
                <a:gd name="T8" fmla="*/ 154987442 w 21600"/>
                <a:gd name="T9" fmla="*/ 7586966 h 21600"/>
                <a:gd name="T10" fmla="*/ 136829413 w 21600"/>
                <a:gd name="T11" fmla="*/ 5118049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63 h 21600"/>
                <a:gd name="T20" fmla="*/ 18437 w 21600"/>
                <a:gd name="T21" fmla="*/ 18437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7043" y="14055"/>
                  </a:moveTo>
                  <a:cubicBezTo>
                    <a:pt x="17567" y="13050"/>
                    <a:pt x="17841" y="11933"/>
                    <a:pt x="17841" y="10800"/>
                  </a:cubicBezTo>
                  <a:cubicBezTo>
                    <a:pt x="17841" y="6911"/>
                    <a:pt x="14688" y="3759"/>
                    <a:pt x="10800" y="3759"/>
                  </a:cubicBezTo>
                  <a:cubicBezTo>
                    <a:pt x="6911" y="3759"/>
                    <a:pt x="3759" y="6911"/>
                    <a:pt x="3759" y="10800"/>
                  </a:cubicBezTo>
                  <a:cubicBezTo>
                    <a:pt x="3758" y="13088"/>
                    <a:pt x="4870" y="15233"/>
                    <a:pt x="6740" y="16552"/>
                  </a:cubicBezTo>
                  <a:lnTo>
                    <a:pt x="4572" y="19623"/>
                  </a:lnTo>
                  <a:cubicBezTo>
                    <a:pt x="1705" y="17600"/>
                    <a:pt x="0" y="14309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2538"/>
                    <a:pt x="21180" y="14251"/>
                    <a:pt x="20376" y="15793"/>
                  </a:cubicBezTo>
                  <a:lnTo>
                    <a:pt x="22770" y="17042"/>
                  </a:lnTo>
                  <a:lnTo>
                    <a:pt x="16593" y="18985"/>
                  </a:lnTo>
                  <a:lnTo>
                    <a:pt x="14649" y="12807"/>
                  </a:lnTo>
                  <a:lnTo>
                    <a:pt x="17043" y="14055"/>
                  </a:lnTo>
                  <a:close/>
                </a:path>
              </a:pathLst>
            </a:custGeom>
            <a:gradFill rotWithShape="1">
              <a:gsLst>
                <a:gs pos="0">
                  <a:srgbClr val="FFC6DD"/>
                </a:gs>
                <a:gs pos="100000">
                  <a:srgbClr val="FF0066"/>
                </a:gs>
              </a:gsLst>
              <a:lin ang="0" scaled="1"/>
            </a:gradFill>
            <a:ln w="9525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Text Box 8"/>
            <p:cNvSpPr txBox="1">
              <a:spLocks noChangeArrowheads="1"/>
            </p:cNvSpPr>
            <p:nvPr/>
          </p:nvSpPr>
          <p:spPr bwMode="auto">
            <a:xfrm rot="1111323">
              <a:off x="2587061" y="8161524"/>
              <a:ext cx="748923" cy="2616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defRPr>
              </a:lvl9pPr>
            </a:lstStyle>
            <a:p>
              <a:pPr algn="l" eaLnBrk="1" hangingPunct="1"/>
              <a:r>
                <a:rPr lang="ja-JP" altLang="en-US" sz="1100" dirty="0"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カチッ！</a:t>
              </a:r>
            </a:p>
          </p:txBody>
        </p:sp>
      </p:grpSp>
      <p:pic>
        <p:nvPicPr>
          <p:cNvPr id="35" name="Picture 5" descr="100開け閉め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46" y="8443499"/>
            <a:ext cx="605294" cy="602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Text Box 6"/>
          <p:cNvSpPr txBox="1">
            <a:spLocks noChangeArrowheads="1"/>
          </p:cNvSpPr>
          <p:nvPr/>
        </p:nvSpPr>
        <p:spPr bwMode="auto">
          <a:xfrm>
            <a:off x="623166" y="8587515"/>
            <a:ext cx="108234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l" eaLnBrk="1" hangingPunct="1"/>
            <a:r>
              <a:rPr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右にまわす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807" y="1352601"/>
            <a:ext cx="2125145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021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1476</TotalTime>
  <Words>210</Words>
  <Application>Microsoft Office PowerPoint</Application>
  <PresentationFormat>A4 210 x 297 mm</PresentationFormat>
  <Paragraphs>33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薬剤部</dc:creator>
  <cp:lastModifiedBy>埼玉県</cp:lastModifiedBy>
  <cp:revision>39</cp:revision>
  <cp:lastPrinted>2017-02-27T08:04:20Z</cp:lastPrinted>
  <dcterms:created xsi:type="dcterms:W3CDTF">2013-05-27T07:05:12Z</dcterms:created>
  <dcterms:modified xsi:type="dcterms:W3CDTF">2018-11-05T07:31:26Z</dcterms:modified>
</cp:coreProperties>
</file>