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906000" type="A4"/>
  <p:notesSz cx="6850063" cy="99822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770F"/>
    <a:srgbClr val="F8A764"/>
    <a:srgbClr val="FFD8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236" y="322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pPr/>
              <a:t>2018/11/5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3627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pPr/>
              <a:t>2018/11/5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0477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386387" y="396701"/>
            <a:ext cx="1671638" cy="845220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71475" y="396701"/>
            <a:ext cx="4900613" cy="845220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pPr/>
              <a:t>2018/11/5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5666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pPr/>
              <a:t>2018/11/5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6260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pPr/>
              <a:t>2018/11/5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3055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71475" y="2311402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71900" y="2311402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pPr/>
              <a:t>2018/11/5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3431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2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2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pPr/>
              <a:t>2018/11/5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0665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pPr/>
              <a:t>2018/11/5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4218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pPr/>
              <a:t>2018/11/5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584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8"/>
            <a:ext cx="3833812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pPr/>
              <a:t>2018/11/5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480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pPr/>
              <a:t>2018/11/5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929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50EC4-2192-4167-A97E-1FFAE6B38891}" type="datetimeFigureOut">
              <a:rPr kumimoji="1" lang="ja-JP" altLang="en-US" smtClean="0"/>
              <a:pPr/>
              <a:t>2018/11/5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FC84F7-04BE-4202-B4EC-7EBD955657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3802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80728" y="1292400"/>
            <a:ext cx="1733550" cy="170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4432025"/>
              </p:ext>
            </p:extLst>
          </p:nvPr>
        </p:nvGraphicFramePr>
        <p:xfrm>
          <a:off x="72008" y="3152800"/>
          <a:ext cx="6741368" cy="64312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212976"/>
                <a:gridCol w="3528392"/>
              </a:tblGrid>
              <a:tr h="352204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操作方法</a:t>
                      </a:r>
                      <a:endParaRPr kumimoji="1" lang="ja-JP" altLang="en-US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ポイント</a:t>
                      </a:r>
                      <a:endParaRPr kumimoji="1" lang="ja-JP" altLang="en-US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930384"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(</a:t>
                      </a:r>
                      <a:r>
                        <a:rPr kumimoji="1" lang="ja-JP" altLang="en-US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初回のみ</a:t>
                      </a:r>
                      <a:r>
                        <a:rPr kumimoji="1" lang="en-US" altLang="ja-JP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)</a:t>
                      </a:r>
                      <a:endParaRPr kumimoji="1" lang="ja-JP" altLang="en-US" dirty="0" smtClean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カートリッジの装着</a:t>
                      </a:r>
                    </a:p>
                    <a:p>
                      <a:endParaRPr kumimoji="1" lang="ja-JP" altLang="en-US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 安全止めを押しながらケースを引き抜</a:t>
                      </a:r>
                      <a:b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</a:b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　きます。</a:t>
                      </a:r>
                      <a:b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</a:b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 平らな台にカートリッジを置き、上か　</a:t>
                      </a:r>
                      <a:b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</a:b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　らまっすぐにデバイスを押し込みます。</a:t>
                      </a:r>
                    </a:p>
                    <a:p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 ケースを戻します。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7082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(</a:t>
                      </a:r>
                      <a:r>
                        <a:rPr kumimoji="1" lang="ja-JP" altLang="en-US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初回のみ</a:t>
                      </a:r>
                      <a:r>
                        <a:rPr kumimoji="1" lang="en-US" altLang="ja-JP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)</a:t>
                      </a:r>
                      <a:r>
                        <a:rPr kumimoji="1" lang="ja-JP" altLang="en-US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空うち</a:t>
                      </a:r>
                    </a:p>
                    <a:p>
                      <a:endParaRPr kumimoji="1" lang="ja-JP" altLang="en-US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 吸わずに、①の薬の準備→ボタンを押</a:t>
                      </a:r>
                      <a:b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</a:b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　</a:t>
                      </a:r>
                      <a:r>
                        <a:rPr kumimoji="1" lang="ja-JP" altLang="en-US" sz="1400" dirty="0" err="1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すを</a:t>
                      </a:r>
                      <a:r>
                        <a:rPr kumimoji="1" lang="ja-JP" altLang="en-US" sz="1400" dirty="0" smtClean="0">
                          <a:solidFill>
                            <a:srgbClr val="FF0000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４回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繰り返します。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(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蒸気が目に入</a:t>
                      </a:r>
                      <a:b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</a:b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　らないように下へ向けて行う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)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1074400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①薬の準備</a:t>
                      </a:r>
                      <a:endParaRPr kumimoji="1" lang="ja-JP" altLang="en-US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 使用開始日から残量を確認します。</a:t>
                      </a:r>
                    </a:p>
                    <a:p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 灰色部分を持ち、透明ケースを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　 １８０度回します。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  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（カチッと音がします）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 緑のキャップを開けます。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48208"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②息吐き</a:t>
                      </a:r>
                      <a:endParaRPr kumimoji="1" lang="ja-JP" altLang="en-US" sz="18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 十分に息を吐いてから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　 吸入口をくわえます。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18080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③吸入</a:t>
                      </a:r>
                      <a:endParaRPr kumimoji="1" lang="ja-JP" altLang="en-US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□息をゆっくり吸いながら、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   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ボタンを押し、薬剤を</a:t>
                      </a:r>
                      <a:r>
                        <a:rPr kumimoji="1" lang="ja-JP" altLang="en-US" sz="1400" dirty="0" smtClean="0">
                          <a:solidFill>
                            <a:srgbClr val="FF0000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約３秒</a:t>
                      </a:r>
                      <a:endParaRPr kumimoji="1" lang="en-US" altLang="ja-JP" sz="1400" dirty="0" smtClean="0">
                        <a:solidFill>
                          <a:srgbClr val="FF0000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1400" baseline="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 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「ゆっくり、深く」吸い込みます。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④息止め</a:t>
                      </a:r>
                      <a:endParaRPr kumimoji="1" lang="ja-JP" altLang="en-US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 苦しくない程度（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5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秒程度）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    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息止めします。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⑤息吐き</a:t>
                      </a:r>
                      <a:endParaRPr kumimoji="1" lang="ja-JP" altLang="en-US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 息をゆっくり吐き出します。 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⑥繰り返し</a:t>
                      </a:r>
                      <a:endParaRPr kumimoji="1" lang="ja-JP" altLang="en-US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 ①～⑤をもう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1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度行います。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⑦後片付け</a:t>
                      </a:r>
                      <a:endParaRPr kumimoji="1" lang="ja-JP" altLang="en-US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 吸入口を拭いて、緑のキャップ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　 を閉めます。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角丸四角形 4"/>
          <p:cNvSpPr/>
          <p:nvPr/>
        </p:nvSpPr>
        <p:spPr>
          <a:xfrm>
            <a:off x="395536" y="416496"/>
            <a:ext cx="6129808" cy="504056"/>
          </a:xfrm>
          <a:prstGeom prst="roundRect">
            <a:avLst/>
          </a:prstGeom>
          <a:solidFill>
            <a:srgbClr val="92D050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latin typeface="HG丸ｺﾞｼｯｸM-PRO" pitchFamily="50" charset="-128"/>
                <a:ea typeface="HG丸ｺﾞｼｯｸM-PRO" pitchFamily="50" charset="-128"/>
              </a:rPr>
              <a:t>レスピマット</a:t>
            </a:r>
            <a:r>
              <a:rPr kumimoji="1" lang="ja-JP" altLang="en-US" dirty="0" smtClean="0">
                <a:latin typeface="HG丸ｺﾞｼｯｸM-PRO" pitchFamily="50" charset="-128"/>
                <a:ea typeface="HG丸ｺﾞｼｯｸM-PRO" pitchFamily="50" charset="-128"/>
              </a:rPr>
              <a:t>タイプ</a:t>
            </a:r>
            <a:r>
              <a:rPr kumimoji="1" lang="en-US" altLang="ja-JP" dirty="0" smtClean="0">
                <a:latin typeface="HG丸ｺﾞｼｯｸM-PRO" pitchFamily="50" charset="-128"/>
                <a:ea typeface="HG丸ｺﾞｼｯｸM-PRO" pitchFamily="50" charset="-128"/>
              </a:rPr>
              <a:t>(</a:t>
            </a:r>
            <a:r>
              <a:rPr kumimoji="1" lang="ja-JP" altLang="en-US" dirty="0" smtClean="0">
                <a:latin typeface="HG丸ｺﾞｼｯｸM-PRO" pitchFamily="50" charset="-128"/>
                <a:ea typeface="HG丸ｺﾞｼｯｸM-PRO" pitchFamily="50" charset="-128"/>
              </a:rPr>
              <a:t>ｽﾋﾟﾘｰﾊﾞ、ｽﾋﾟｵﾙﾄ</a:t>
            </a:r>
            <a:r>
              <a:rPr kumimoji="1" lang="en-US" altLang="ja-JP" dirty="0" smtClean="0">
                <a:latin typeface="HG丸ｺﾞｼｯｸM-PRO" pitchFamily="50" charset="-128"/>
                <a:ea typeface="HG丸ｺﾞｼｯｸM-PRO" pitchFamily="50" charset="-128"/>
              </a:rPr>
              <a:t>)</a:t>
            </a:r>
          </a:p>
        </p:txBody>
      </p:sp>
      <p:sp>
        <p:nvSpPr>
          <p:cNvPr id="7" name="角丸四角形 6"/>
          <p:cNvSpPr/>
          <p:nvPr/>
        </p:nvSpPr>
        <p:spPr>
          <a:xfrm>
            <a:off x="162100" y="1166292"/>
            <a:ext cx="6507260" cy="1842492"/>
          </a:xfrm>
          <a:prstGeom prst="roundRect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44000" rtlCol="0" anchor="ctr" anchorCtr="0"/>
          <a:lstStyle/>
          <a:p>
            <a:endParaRPr lang="en-US" altLang="ja-JP" sz="1100" dirty="0" smtClean="0">
              <a:solidFill>
                <a:schemeClr val="tx2">
                  <a:lumMod val="50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endParaRPr kumimoji="1" lang="ja-JP" altLang="en-US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373654" y="1051992"/>
            <a:ext cx="3559402" cy="228600"/>
          </a:xfrm>
          <a:prstGeom prst="roundRect">
            <a:avLst/>
          </a:prstGeom>
          <a:solidFill>
            <a:srgbClr val="92D050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デバイス各部位の名称と注意点</a:t>
            </a:r>
            <a:endParaRPr lang="en-US" altLang="ja-JP" sz="1600" dirty="0" smtClean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06985" y="149369"/>
            <a:ext cx="121058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 smtClean="0">
                <a:latin typeface="HG丸ｺﾞｼｯｸM-PRO" pitchFamily="50" charset="-128"/>
                <a:ea typeface="HG丸ｺﾞｼｯｸM-PRO" pitchFamily="50" charset="-128"/>
              </a:rPr>
              <a:t>吸入手順・評価票</a:t>
            </a:r>
            <a:endParaRPr kumimoji="1" lang="ja-JP" altLang="en-US" sz="10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3140968" y="1280592"/>
            <a:ext cx="3528392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 </a:t>
            </a:r>
            <a:r>
              <a:rPr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最初に使うときは、カートリッジの装</a:t>
            </a:r>
            <a:r>
              <a:rPr lang="en-US" altLang="ja-JP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/>
            </a:r>
            <a:br>
              <a:rPr lang="en-US" altLang="ja-JP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着と空うちが必要です</a:t>
            </a: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lang="en-US" altLang="ja-JP" sz="14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4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側面の残量目盛りは目安なので、使い</a:t>
            </a:r>
            <a:r>
              <a:rPr lang="en-US" altLang="ja-JP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/>
            </a:r>
            <a:br>
              <a:rPr lang="en-US" altLang="ja-JP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始めの日を記入します。</a:t>
            </a:r>
            <a:r>
              <a:rPr lang="en-US" altLang="ja-JP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/>
            </a:r>
            <a:br>
              <a:rPr lang="en-US" altLang="ja-JP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（</a:t>
            </a:r>
            <a:r>
              <a:rPr lang="en-US" altLang="ja-JP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本</a:t>
            </a:r>
            <a:r>
              <a:rPr lang="en-US" altLang="ja-JP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30</a:t>
            </a:r>
            <a:r>
              <a:rPr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日分）</a:t>
            </a:r>
            <a:endParaRPr lang="en-US" altLang="ja-JP" sz="14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en-US" altLang="ja-JP" sz="4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背筋を伸ばして胸をはり、まっすぐ前</a:t>
            </a:r>
            <a:r>
              <a:rPr lang="en-US" altLang="ja-JP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/>
            </a:r>
            <a:br>
              <a:rPr lang="en-US" altLang="ja-JP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を向きます。</a:t>
            </a:r>
            <a:endParaRPr lang="en-US" altLang="ja-JP" sz="14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0688" y="5817096"/>
            <a:ext cx="1186059" cy="792088"/>
          </a:xfrm>
          <a:prstGeom prst="rect">
            <a:avLst/>
          </a:prstGeom>
          <a:noFill/>
          <a:ln w="38100" cap="rnd">
            <a:solidFill>
              <a:schemeClr val="accent3">
                <a:lumMod val="75000"/>
              </a:schemeClr>
            </a:solidFill>
            <a:round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78988" y="6825208"/>
            <a:ext cx="1483801" cy="1152128"/>
          </a:xfrm>
          <a:prstGeom prst="rect">
            <a:avLst/>
          </a:prstGeom>
          <a:noFill/>
          <a:ln w="38100" cap="rnd">
            <a:solidFill>
              <a:schemeClr val="accent3">
                <a:lumMod val="75000"/>
              </a:schemeClr>
            </a:solidFill>
            <a:round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16833" y="5457056"/>
            <a:ext cx="1296144" cy="1101299"/>
          </a:xfrm>
          <a:prstGeom prst="rect">
            <a:avLst/>
          </a:prstGeom>
          <a:noFill/>
          <a:ln w="38100" cap="rnd">
            <a:solidFill>
              <a:schemeClr val="accent3">
                <a:lumMod val="75000"/>
              </a:schemeClr>
            </a:solidFill>
            <a:round/>
            <a:headEnd/>
            <a:tailEnd/>
          </a:ln>
        </p:spPr>
      </p:pic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658537" y="8265368"/>
            <a:ext cx="1457325" cy="1238250"/>
          </a:xfrm>
          <a:prstGeom prst="rect">
            <a:avLst/>
          </a:prstGeom>
          <a:noFill/>
          <a:ln w="38100" cap="rnd">
            <a:solidFill>
              <a:schemeClr val="accent3">
                <a:lumMod val="75000"/>
              </a:schemeClr>
            </a:solidFill>
            <a:round/>
            <a:headEnd/>
            <a:tailEnd/>
          </a:ln>
        </p:spPr>
      </p:pic>
      <p:sp>
        <p:nvSpPr>
          <p:cNvPr id="14" name="テキスト ボックス 13"/>
          <p:cNvSpPr txBox="1"/>
          <p:nvPr/>
        </p:nvSpPr>
        <p:spPr>
          <a:xfrm>
            <a:off x="3708039" y="9675331"/>
            <a:ext cx="310533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b="1" dirty="0" smtClean="0"/>
              <a:t>2016</a:t>
            </a:r>
            <a:r>
              <a:rPr kumimoji="1" lang="ja-JP" altLang="en-US" sz="1000" b="1" dirty="0" smtClean="0"/>
              <a:t>年　埼玉吸入療法サポートネットワーク </a:t>
            </a:r>
            <a:r>
              <a:rPr lang="ja-JP" altLang="en-US" sz="1000" b="1" dirty="0"/>
              <a:t>　</a:t>
            </a:r>
            <a:r>
              <a:rPr kumimoji="1" lang="en-US" altLang="ja-JP" sz="1000" b="1" dirty="0" smtClean="0"/>
              <a:t>v160303</a:t>
            </a:r>
            <a:endParaRPr kumimoji="1" lang="ja-JP" altLang="en-US" sz="1000" b="1" dirty="0"/>
          </a:p>
        </p:txBody>
      </p:sp>
    </p:spTree>
    <p:extLst>
      <p:ext uri="{BB962C8B-B14F-4D97-AF65-F5344CB8AC3E}">
        <p14:creationId xmlns:p14="http://schemas.microsoft.com/office/powerpoint/2010/main" val="15802121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1464</TotalTime>
  <Words>170</Words>
  <Application>Microsoft Office PowerPoint</Application>
  <PresentationFormat>A4 210 x 297 mm</PresentationFormat>
  <Paragraphs>40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薬剤部</dc:creator>
  <cp:lastModifiedBy>埼玉県</cp:lastModifiedBy>
  <cp:revision>146</cp:revision>
  <cp:lastPrinted>2018-10-30T14:59:59Z</cp:lastPrinted>
  <dcterms:created xsi:type="dcterms:W3CDTF">2013-05-27T07:05:12Z</dcterms:created>
  <dcterms:modified xsi:type="dcterms:W3CDTF">2018-11-05T07:09:41Z</dcterms:modified>
</cp:coreProperties>
</file>