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88156" autoAdjust="0"/>
  </p:normalViewPr>
  <p:slideViewPr>
    <p:cSldViewPr snapToGrid="0">
      <p:cViewPr>
        <p:scale>
          <a:sx n="120" d="100"/>
          <a:sy n="120" d="100"/>
        </p:scale>
        <p:origin x="-138" y="-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5A14F36-01F8-42C3-A9A1-A8EAC962E825}" type="datetimeFigureOut">
              <a:rPr kumimoji="1" lang="ja-JP" altLang="en-US" smtClean="0"/>
              <a:t>2017/7/9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620ADD1-2F7C-4331-A391-44D0A216A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680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9525"/>
            <a:ext cx="6140450" cy="3454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0ADD1-2F7C-4331-A391-44D0A216A93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33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5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17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045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18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21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53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52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21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38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70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08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95DCC-5EC9-4EA4-98A4-ED8F39187352}" type="datetimeFigureOut">
              <a:rPr kumimoji="1" lang="ja-JP" altLang="en-US" smtClean="0"/>
              <a:pPr/>
              <a:t>2017/7/9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9F955-47DA-4D73-816B-4871BA3476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27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65438" y="-113467"/>
            <a:ext cx="4468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/>
              <a:t>＜</a:t>
            </a:r>
            <a:r>
              <a:rPr lang="ja-JP" altLang="en-US" sz="3200" dirty="0" smtClean="0"/>
              <a:t>吸入指導連絡票＞</a:t>
            </a:r>
            <a:endParaRPr kumimoji="1" lang="ja-JP" altLang="en-US" sz="3200" kern="1200" dirty="0">
              <a:solidFill>
                <a:schemeClr val="tx1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704613" y="391167"/>
            <a:ext cx="6037119" cy="2100096"/>
          </a:xfrm>
          <a:prstGeom prst="roundRect">
            <a:avLst/>
          </a:prstGeom>
          <a:solidFill>
            <a:schemeClr val="bg1"/>
          </a:solidFill>
          <a:ln w="34925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16784" y="71081"/>
            <a:ext cx="64953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b="1" dirty="0"/>
              <a:t>方法</a:t>
            </a:r>
            <a:endParaRPr kumimoji="1"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82815" y="433024"/>
            <a:ext cx="5952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● デバイス毎に下記項目の吸入手技を評価してください。</a:t>
            </a:r>
            <a:endParaRPr lang="en-US" altLang="ja-JP" dirty="0"/>
          </a:p>
          <a:p>
            <a:r>
              <a:rPr lang="ja-JP" altLang="en-US" dirty="0"/>
              <a:t>　　</a:t>
            </a:r>
            <a:r>
              <a:rPr lang="ja-JP" altLang="en-US" b="1" u="sng" dirty="0"/>
              <a:t>評価方法 ：○適切　　△不適切　　</a:t>
            </a:r>
            <a:r>
              <a:rPr lang="en-US" altLang="ja-JP" b="1" u="sng" dirty="0"/>
              <a:t>×</a:t>
            </a:r>
            <a:r>
              <a:rPr lang="ja-JP" altLang="en-US" b="1" u="sng" dirty="0"/>
              <a:t>全くできない</a:t>
            </a:r>
            <a:r>
              <a:rPr kumimoji="1" lang="ja-JP" altLang="en-US" dirty="0"/>
              <a:t>　</a:t>
            </a:r>
            <a:endParaRPr kumimoji="1" lang="en-US" altLang="ja-JP" dirty="0"/>
          </a:p>
          <a:p>
            <a:r>
              <a:rPr lang="ja-JP" altLang="en-US" dirty="0"/>
              <a:t>● 手順書・ピットフォール票を参照し、吸入トレーナーを</a:t>
            </a:r>
            <a:endParaRPr lang="en-US" altLang="ja-JP" dirty="0"/>
          </a:p>
          <a:p>
            <a:r>
              <a:rPr lang="en-US" altLang="ja-JP" dirty="0"/>
              <a:t>      </a:t>
            </a:r>
            <a:r>
              <a:rPr lang="ja-JP" altLang="en-US" dirty="0"/>
              <a:t>用いて、患者に実際に操作をさせて評価してください。</a:t>
            </a:r>
            <a:endParaRPr lang="en-US" altLang="ja-JP" dirty="0"/>
          </a:p>
          <a:p>
            <a:r>
              <a:rPr lang="ja-JP" altLang="en-US" dirty="0">
                <a:solidFill>
                  <a:prstClr val="black"/>
                </a:solidFill>
              </a:rPr>
              <a:t>● 準備の誤りは、具体的内容を必ず備考欄に記載してく　</a:t>
            </a:r>
            <a:endParaRPr lang="en-US" altLang="ja-JP" dirty="0">
              <a:solidFill>
                <a:prstClr val="black"/>
              </a:solidFill>
            </a:endParaRPr>
          </a:p>
          <a:p>
            <a:r>
              <a:rPr lang="ja-JP" altLang="en-US" dirty="0">
                <a:solidFill>
                  <a:prstClr val="black"/>
                </a:solidFill>
              </a:rPr>
              <a:t>　　ださい。その他伝達事項も、備考欄に記載してください。</a:t>
            </a:r>
            <a:endParaRPr lang="en-US" altLang="ja-JP" dirty="0">
              <a:solidFill>
                <a:prstClr val="black"/>
              </a:solidFill>
            </a:endParaRPr>
          </a:p>
          <a:p>
            <a:r>
              <a:rPr lang="ja-JP" altLang="en-US" dirty="0">
                <a:solidFill>
                  <a:prstClr val="black"/>
                </a:solidFill>
              </a:rPr>
              <a:t>● </a:t>
            </a:r>
            <a:r>
              <a:rPr lang="ja-JP" altLang="en-US" b="1" u="sng" dirty="0">
                <a:solidFill>
                  <a:prstClr val="black"/>
                </a:solidFill>
              </a:rPr>
              <a:t>指導前後の計</a:t>
            </a:r>
            <a:r>
              <a:rPr lang="en-US" altLang="ja-JP" b="1" u="sng" dirty="0">
                <a:solidFill>
                  <a:prstClr val="black"/>
                </a:solidFill>
              </a:rPr>
              <a:t>2</a:t>
            </a:r>
            <a:r>
              <a:rPr lang="ja-JP" altLang="en-US" b="1" u="sng" dirty="0">
                <a:solidFill>
                  <a:prstClr val="black"/>
                </a:solidFill>
              </a:rPr>
              <a:t>回評価</a:t>
            </a:r>
            <a:r>
              <a:rPr lang="ja-JP" altLang="en-US" dirty="0">
                <a:solidFill>
                  <a:prstClr val="black"/>
                </a:solidFill>
              </a:rPr>
              <a:t>：手技の適正化を確認ください。 </a:t>
            </a:r>
            <a:endParaRPr lang="en-US" altLang="ja-JP" sz="1400" b="1" dirty="0"/>
          </a:p>
          <a:p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6427" y="676139"/>
            <a:ext cx="4998018" cy="1631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患者氏名 ：　</a:t>
            </a:r>
            <a:endParaRPr kumimoji="1" lang="en-US" altLang="ja-JP" sz="700" b="1" dirty="0"/>
          </a:p>
          <a:p>
            <a:r>
              <a:rPr lang="ja-JP" altLang="en-US" sz="2000" b="1" dirty="0"/>
              <a:t>（ 患者</a:t>
            </a:r>
            <a:r>
              <a:rPr lang="en-US" altLang="ja-JP" sz="2000" b="1" dirty="0"/>
              <a:t>ID </a:t>
            </a:r>
            <a:r>
              <a:rPr lang="ja-JP" altLang="en-US" sz="2000" b="1" dirty="0"/>
              <a:t>：　　　　　　　　　　　　　　　　　　　   　）</a:t>
            </a:r>
            <a:endParaRPr lang="en-US" altLang="ja-JP" sz="700" b="1" dirty="0"/>
          </a:p>
          <a:p>
            <a:r>
              <a:rPr lang="ja-JP" altLang="en-US" sz="2000" b="1" dirty="0"/>
              <a:t>指導日 ： </a:t>
            </a:r>
            <a:endParaRPr lang="en-US" altLang="ja-JP" sz="800" b="1" dirty="0"/>
          </a:p>
          <a:p>
            <a:r>
              <a:rPr lang="ja-JP" altLang="en-US" sz="2000" b="1" dirty="0"/>
              <a:t>保険薬局名： </a:t>
            </a:r>
            <a:endParaRPr lang="en-US" altLang="ja-JP" sz="700" b="1" dirty="0"/>
          </a:p>
          <a:p>
            <a:r>
              <a:rPr lang="ja-JP" altLang="en-US" sz="2000" b="1" dirty="0"/>
              <a:t>担当薬剤師名： </a:t>
            </a:r>
            <a:endParaRPr lang="en-US" altLang="ja-JP" sz="2000" b="1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544276"/>
              </p:ext>
            </p:extLst>
          </p:nvPr>
        </p:nvGraphicFramePr>
        <p:xfrm>
          <a:off x="164445" y="2591021"/>
          <a:ext cx="11863111" cy="2926080"/>
        </p:xfrm>
        <a:graphic>
          <a:graphicData uri="http://schemas.openxmlformats.org/drawingml/2006/table">
            <a:tbl>
              <a:tblPr firstRow="1" lastCol="1" bandRow="1">
                <a:tableStyleId>{5940675A-B579-460E-94D1-54222C63F5DA}</a:tableStyleId>
              </a:tblPr>
              <a:tblGrid>
                <a:gridCol w="28364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21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39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053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814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8654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9997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95721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650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吸入薬の名称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sz="1200" b="1" dirty="0"/>
                        <a:t>*</a:t>
                      </a:r>
                      <a:r>
                        <a:rPr kumimoji="1" lang="ja-JP" altLang="en-US" sz="1200" b="1" dirty="0"/>
                        <a:t>複数併用している場合には、</a:t>
                      </a:r>
                      <a:endParaRPr kumimoji="1" lang="en-US" altLang="ja-JP" sz="1200" b="1" dirty="0"/>
                    </a:p>
                    <a:p>
                      <a:pPr algn="ctr"/>
                      <a:r>
                        <a:rPr kumimoji="1" lang="ja-JP" altLang="en-US" sz="1200" b="1" dirty="0"/>
                        <a:t>全ての吸入剤を列記してください</a:t>
                      </a:r>
                      <a:endParaRPr kumimoji="1" lang="en-US" altLang="ja-JP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/>
                        <a:t>①</a:t>
                      </a:r>
                      <a:endParaRPr kumimoji="1" lang="en-US" altLang="ja-JP" b="1" dirty="0"/>
                    </a:p>
                    <a:p>
                      <a:r>
                        <a:rPr kumimoji="1" lang="ja-JP" altLang="en-US" b="1" dirty="0"/>
                        <a:t>準備</a:t>
                      </a:r>
                      <a:endParaRPr kumimoji="1" lang="en-U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/>
                        <a:t>②</a:t>
                      </a:r>
                      <a:endParaRPr kumimoji="1" lang="en-US" altLang="ja-JP" b="1" dirty="0"/>
                    </a:p>
                    <a:p>
                      <a:r>
                        <a:rPr kumimoji="1" lang="ja-JP" altLang="en-US" b="1" dirty="0"/>
                        <a:t>息吐き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/>
                        <a:t>③吸気に合わせ押す：同調</a:t>
                      </a:r>
                      <a:endParaRPr kumimoji="1" lang="en-U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④ゆっくり</a:t>
                      </a:r>
                      <a:endParaRPr kumimoji="1" lang="en-US" altLang="ja-JP" sz="18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深く吸う</a:t>
                      </a:r>
                      <a:endParaRPr kumimoji="1" lang="en-U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⑤速く深く吸う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⑥息止め</a:t>
                      </a:r>
                      <a:endParaRPr kumimoji="1" lang="en-US" altLang="ja-JP" sz="18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秒</a:t>
                      </a:r>
                      <a:r>
                        <a:rPr kumimoji="1" lang="en-US" altLang="ja-JP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en-U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/>
                        <a:t>⑦</a:t>
                      </a:r>
                      <a:r>
                        <a:rPr kumimoji="1" lang="ja-JP" altLang="en-US" sz="1400" b="1" dirty="0"/>
                        <a:t>指導継続</a:t>
                      </a:r>
                      <a:r>
                        <a:rPr kumimoji="1" lang="ja-JP" altLang="en-US" sz="1400" b="1"/>
                        <a:t>の必要性（あり</a:t>
                      </a:r>
                      <a:r>
                        <a:rPr kumimoji="1" lang="en-US" altLang="ja-JP" sz="1400" b="1" dirty="0"/>
                        <a:t>or</a:t>
                      </a:r>
                      <a:r>
                        <a:rPr kumimoji="1" lang="ja-JP" altLang="en-US" sz="1400" b="1" dirty="0"/>
                        <a:t>なし）</a:t>
                      </a:r>
                      <a:endParaRPr kumimoji="1" lang="en-US" altLang="ja-JP" sz="14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r>
                        <a:rPr kumimoji="1" lang="ja-JP" altLang="en-US" b="1" dirty="0"/>
                        <a:t>ドライパウダー　　　　　　</a:t>
                      </a:r>
                      <a:endParaRPr kumimoji="1" lang="en-US" altLang="ja-JP" b="1" dirty="0"/>
                    </a:p>
                    <a:p>
                      <a:r>
                        <a:rPr kumimoji="1" lang="ja-JP" altLang="en-US" b="1" dirty="0"/>
                        <a:t>（名称：　　　　　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評価</a:t>
                      </a:r>
                      <a:endParaRPr kumimoji="1" lang="en-US" altLang="ja-JP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対象外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評価</a:t>
                      </a:r>
                      <a:endParaRPr kumimoji="1" lang="en-US" altLang="ja-JP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対象外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86612961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r>
                        <a:rPr kumimoji="1" lang="ja-JP" altLang="en-US" b="1" dirty="0"/>
                        <a:t>エアゾール</a:t>
                      </a:r>
                      <a:r>
                        <a:rPr kumimoji="1" lang="en-US" altLang="ja-JP" b="1" dirty="0"/>
                        <a:t>/</a:t>
                      </a:r>
                      <a:r>
                        <a:rPr kumimoji="1" lang="ja-JP" altLang="en-US" b="1" dirty="0"/>
                        <a:t>ソフトミスト</a:t>
                      </a:r>
                      <a:endParaRPr kumimoji="1" lang="en-US" altLang="ja-JP" b="1" dirty="0"/>
                    </a:p>
                    <a:p>
                      <a:r>
                        <a:rPr kumimoji="1" lang="ja-JP" altLang="en-US" b="1" dirty="0"/>
                        <a:t>（名称：　　　　　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評価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対象外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5206601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r>
                        <a:rPr kumimoji="1" lang="ja-JP" altLang="en-US" b="1"/>
                        <a:t>その他吸入薬</a:t>
                      </a:r>
                      <a:endParaRPr kumimoji="1" lang="en-US" altLang="ja-JP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/>
                        <a:t>（名称：　　　　　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82649039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96814276"/>
                  </a:ext>
                </a:extLst>
              </a:tr>
            </a:tbl>
          </a:graphicData>
        </a:graphic>
      </p:graphicFrame>
      <p:sp>
        <p:nvSpPr>
          <p:cNvPr id="11" name="角丸四角形 10"/>
          <p:cNvSpPr/>
          <p:nvPr/>
        </p:nvSpPr>
        <p:spPr>
          <a:xfrm>
            <a:off x="374072" y="5766760"/>
            <a:ext cx="11461172" cy="997722"/>
          </a:xfrm>
          <a:prstGeom prst="roundRect">
            <a:avLst/>
          </a:prstGeom>
          <a:noFill/>
          <a:ln w="34925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367128" y="6107759"/>
            <a:ext cx="8818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備考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36427" y="222914"/>
            <a:ext cx="337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/>
              <a:t>宛先：　　　　　　　　　　　　　　先生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255050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102</Words>
  <Application>Microsoft Office PowerPoint</Application>
  <PresentationFormat>ユーザー設定</PresentationFormat>
  <Paragraphs>43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kurashima</dc:creator>
  <cp:lastModifiedBy>Hideaki Sugita</cp:lastModifiedBy>
  <cp:revision>67</cp:revision>
  <cp:lastPrinted>2017-07-09T07:56:15Z</cp:lastPrinted>
  <dcterms:created xsi:type="dcterms:W3CDTF">2014-03-01T21:59:57Z</dcterms:created>
  <dcterms:modified xsi:type="dcterms:W3CDTF">2017-07-09T07:58:47Z</dcterms:modified>
</cp:coreProperties>
</file>