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</p:sldIdLst>
  <p:sldSz cx="6858000" cy="9906000" type="A4"/>
  <p:notesSz cx="6858000" cy="99456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770F"/>
    <a:srgbClr val="F8A764"/>
    <a:srgbClr val="FFD8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FCCD15C-A17F-4BE9-AB54-53F3ACBC3B58}" v="4" dt="2019-11-17T15:48:55.24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2028" y="5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英章 杉田" userId="00a59383-9e79-490f-8b9c-ad80059ef5d5" providerId="ADAL" clId="{752E6DA6-7890-46D6-9A8E-EBAFFB37D6D9}"/>
    <pc:docChg chg="modSld">
      <pc:chgData name="英章 杉田" userId="00a59383-9e79-490f-8b9c-ad80059ef5d5" providerId="ADAL" clId="{752E6DA6-7890-46D6-9A8E-EBAFFB37D6D9}" dt="2019-11-17T15:48:55.239" v="23"/>
      <pc:docMkLst>
        <pc:docMk/>
      </pc:docMkLst>
      <pc:sldChg chg="modSp">
        <pc:chgData name="英章 杉田" userId="00a59383-9e79-490f-8b9c-ad80059ef5d5" providerId="ADAL" clId="{752E6DA6-7890-46D6-9A8E-EBAFFB37D6D9}" dt="2019-11-17T15:48:55.239" v="23"/>
        <pc:sldMkLst>
          <pc:docMk/>
          <pc:sldMk cId="2800733997" sldId="262"/>
        </pc:sldMkLst>
        <pc:spChg chg="mod">
          <ac:chgData name="英章 杉田" userId="00a59383-9e79-490f-8b9c-ad80059ef5d5" providerId="ADAL" clId="{752E6DA6-7890-46D6-9A8E-EBAFFB37D6D9}" dt="2019-11-17T15:48:46.807" v="14"/>
          <ac:spMkLst>
            <pc:docMk/>
            <pc:sldMk cId="2800733997" sldId="262"/>
            <ac:spMk id="12" creationId="{00000000-0000-0000-0000-000000000000}"/>
          </ac:spMkLst>
        </pc:spChg>
        <pc:graphicFrameChg chg="mod modGraphic">
          <ac:chgData name="英章 杉田" userId="00a59383-9e79-490f-8b9c-ad80059ef5d5" providerId="ADAL" clId="{752E6DA6-7890-46D6-9A8E-EBAFFB37D6D9}" dt="2019-11-17T15:48:55.239" v="23"/>
          <ac:graphicFrameMkLst>
            <pc:docMk/>
            <pc:sldMk cId="2800733997" sldId="262"/>
            <ac:graphicFrameMk id="4" creationId="{00000000-0000-0000-0000-000000000000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pPr/>
              <a:t>2019/11/18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3627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pPr/>
              <a:t>2019/11/18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0477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386387" y="396701"/>
            <a:ext cx="1671638" cy="8452203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71475" y="396701"/>
            <a:ext cx="4900613" cy="8452203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pPr/>
              <a:t>2019/11/18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5666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pPr/>
              <a:t>2019/11/18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6260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pPr/>
              <a:t>2019/11/18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3055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71475" y="2311402"/>
            <a:ext cx="3286125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771900" y="2311402"/>
            <a:ext cx="3286125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pPr/>
              <a:t>2019/11/18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3431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2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2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pPr/>
              <a:t>2019/11/18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0665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pPr/>
              <a:t>2019/11/18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4218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pPr/>
              <a:t>2019/11/18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4584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4408"/>
            <a:ext cx="3833812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2072924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pPr/>
              <a:t>2019/11/18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480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pPr/>
              <a:t>2019/11/18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929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50EC4-2192-4167-A97E-1FFAE6B38891}" type="datetimeFigureOut">
              <a:rPr kumimoji="1" lang="ja-JP" altLang="en-US" smtClean="0"/>
              <a:pPr/>
              <a:t>2019/11/18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FC84F7-04BE-4202-B4EC-7EBD955657D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3802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5217941"/>
              </p:ext>
            </p:extLst>
          </p:nvPr>
        </p:nvGraphicFramePr>
        <p:xfrm>
          <a:off x="72008" y="1064569"/>
          <a:ext cx="6741368" cy="629804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531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882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4055">
                <a:tc>
                  <a:txBody>
                    <a:bodyPr/>
                    <a:lstStyle/>
                    <a:p>
                      <a:r>
                        <a:rPr kumimoji="1" lang="ja-JP" altLang="en-US" sz="1700" dirty="0">
                          <a:latin typeface="HG丸ｺﾞｼｯｸM-PRO" pitchFamily="50" charset="-128"/>
                          <a:ea typeface="HG丸ｺﾞｼｯｸM-PRO" pitchFamily="50" charset="-128"/>
                        </a:rPr>
                        <a:t>操作方法</a:t>
                      </a:r>
                    </a:p>
                  </a:txBody>
                  <a:tcPr>
                    <a:solidFill>
                      <a:srgbClr val="F8A76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700" dirty="0">
                          <a:latin typeface="HG丸ｺﾞｼｯｸM-PRO" pitchFamily="50" charset="-128"/>
                          <a:ea typeface="HG丸ｺﾞｼｯｸM-PRO" pitchFamily="50" charset="-128"/>
                        </a:rPr>
                        <a:t>よくあるピットフォール</a:t>
                      </a:r>
                    </a:p>
                  </a:txBody>
                  <a:tcPr>
                    <a:solidFill>
                      <a:srgbClr val="F8A7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52128">
                <a:tc>
                  <a:txBody>
                    <a:bodyPr/>
                    <a:lstStyle/>
                    <a:p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①薬の準備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□（初回のみ）空うちを行っていない</a:t>
                      </a:r>
                      <a:endParaRPr kumimoji="1" lang="en-US" altLang="ja-JP" sz="16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□</a:t>
                      </a:r>
                      <a:r>
                        <a:rPr kumimoji="1" lang="ja-JP" altLang="en-US" sz="1600" baseline="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  ボンベがしっかりアダプターに入っていない</a:t>
                      </a:r>
                      <a:endParaRPr kumimoji="1" lang="en-US" altLang="ja-JP" sz="16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□</a:t>
                      </a:r>
                      <a:r>
                        <a:rPr kumimoji="1" lang="ja-JP" altLang="en-US" sz="1600" baseline="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  残量を確認していない</a:t>
                      </a:r>
                      <a:endParaRPr kumimoji="1" lang="en-US" altLang="ja-JP" sz="1600" baseline="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r>
                        <a:rPr kumimoji="1" lang="ja-JP" altLang="en-US" sz="1600" baseline="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□  逆さに持っている</a:t>
                      </a:r>
                      <a:endParaRPr kumimoji="1" lang="en-US" altLang="ja-JP" sz="1600" baseline="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②息吐き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□  息吐きを行っていない</a:t>
                      </a:r>
                      <a:endParaRPr kumimoji="1" lang="en-US" altLang="ja-JP" sz="16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□  姿勢は正しいか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61040">
                <a:tc>
                  <a:txBody>
                    <a:bodyPr/>
                    <a:lstStyle/>
                    <a:p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③吸入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□  隙間なく、くわえられているか</a:t>
                      </a:r>
                      <a:endParaRPr kumimoji="1" lang="en-US" altLang="ja-JP" sz="16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□  ボンベをしっかり押し込めているか</a:t>
                      </a:r>
                      <a:endParaRPr kumimoji="1" lang="en-US" altLang="ja-JP" sz="16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□  噴射と吸入が同調できているか</a:t>
                      </a:r>
                      <a:endParaRPr kumimoji="1" lang="en-US" altLang="ja-JP" sz="16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□「ゆっくり、深く」吸いこめているか</a:t>
                      </a:r>
                      <a:endParaRPr kumimoji="1" lang="en-US" altLang="ja-JP" sz="16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□  薬剤が出ている間、息を吸い続けられているか</a:t>
                      </a:r>
                      <a:endParaRPr kumimoji="1" lang="en-US" altLang="ja-JP" sz="16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④息止め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□  息止めを</a:t>
                      </a:r>
                      <a:r>
                        <a:rPr kumimoji="1" lang="ja-JP" altLang="en-US" sz="160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行っていない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4659">
                <a:tc>
                  <a:txBody>
                    <a:bodyPr/>
                    <a:lstStyle/>
                    <a:p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⑤息吐き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970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⑥繰り返し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759">
                <a:tc>
                  <a:txBody>
                    <a:bodyPr/>
                    <a:lstStyle/>
                    <a:p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⑦後片付け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⑧うがい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□  うがいをしていない</a:t>
                      </a:r>
                      <a:endParaRPr kumimoji="1" lang="en-US" altLang="ja-JP" sz="16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□  うがいをしているが不十分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その他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□</a:t>
                      </a:r>
                      <a:r>
                        <a:rPr kumimoji="1" lang="en-US" altLang="ja-JP" sz="16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(</a:t>
                      </a:r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ｵﾙﾍﾞｽｺ</a:t>
                      </a:r>
                      <a:r>
                        <a:rPr kumimoji="1" lang="en-US" altLang="ja-JP" sz="16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)</a:t>
                      </a:r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アダプターを水洗いしている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784766"/>
                  </a:ext>
                </a:extLst>
              </a:tr>
            </a:tbl>
          </a:graphicData>
        </a:graphic>
      </p:graphicFrame>
      <p:sp>
        <p:nvSpPr>
          <p:cNvPr id="5" name="角丸四角形 4"/>
          <p:cNvSpPr/>
          <p:nvPr/>
        </p:nvSpPr>
        <p:spPr>
          <a:xfrm>
            <a:off x="395536" y="416496"/>
            <a:ext cx="6129808" cy="504056"/>
          </a:xfrm>
          <a:prstGeom prst="roundRect">
            <a:avLst/>
          </a:prstGeom>
          <a:solidFill>
            <a:srgbClr val="F8A764"/>
          </a:solidFill>
          <a:ln>
            <a:solidFill>
              <a:srgbClr val="F577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latin typeface="HG丸ｺﾞｼｯｸM-PRO" pitchFamily="50" charset="-128"/>
                <a:ea typeface="HG丸ｺﾞｼｯｸM-PRO" pitchFamily="50" charset="-128"/>
              </a:rPr>
              <a:t>定量噴霧タイプ</a:t>
            </a:r>
            <a:r>
              <a:rPr lang="en-US" altLang="ja-JP" dirty="0">
                <a:latin typeface="HG丸ｺﾞｼｯｸM-PRO" pitchFamily="50" charset="-128"/>
                <a:ea typeface="HG丸ｺﾞｼｯｸM-PRO" pitchFamily="50" charset="-128"/>
              </a:rPr>
              <a:t>(</a:t>
            </a:r>
            <a:r>
              <a:rPr lang="ja-JP" altLang="en-US">
                <a:latin typeface="HG丸ｺﾞｼｯｸM-PRO" pitchFamily="50" charset="-128"/>
                <a:ea typeface="HG丸ｺﾞｼｯｸM-PRO" pitchFamily="50" charset="-128"/>
              </a:rPr>
              <a:t>オルベスコ・キュバール</a:t>
            </a:r>
            <a:r>
              <a:rPr lang="en-US" altLang="ja-JP">
                <a:latin typeface="HG丸ｺﾞｼｯｸM-PRO" pitchFamily="50" charset="-128"/>
                <a:ea typeface="HG丸ｺﾞｼｯｸM-PRO" pitchFamily="50" charset="-128"/>
              </a:rPr>
              <a:t>)</a:t>
            </a:r>
            <a:endParaRPr lang="en-US" altLang="ja-JP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334739" y="9629346"/>
            <a:ext cx="307648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00" b="1" dirty="0"/>
              <a:t>2019</a:t>
            </a:r>
            <a:r>
              <a:rPr kumimoji="1" lang="ja-JP" altLang="en-US" sz="1000" b="1" dirty="0"/>
              <a:t>年　埼玉吸入療法</a:t>
            </a:r>
            <a:r>
              <a:rPr lang="ja-JP" altLang="en-US" sz="1000" b="1" dirty="0"/>
              <a:t>サポート</a:t>
            </a:r>
            <a:r>
              <a:rPr kumimoji="1" lang="ja-JP" altLang="en-US" sz="1000" b="1" dirty="0"/>
              <a:t>ネットワーク　</a:t>
            </a:r>
            <a:r>
              <a:rPr kumimoji="1" lang="en-US" altLang="ja-JP" sz="1000" b="1" dirty="0"/>
              <a:t>v191117</a:t>
            </a:r>
            <a:endParaRPr kumimoji="1" lang="ja-JP" altLang="en-US" sz="1000" b="1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06985" y="149369"/>
            <a:ext cx="146706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>
                <a:latin typeface="HG丸ｺﾞｼｯｸM-PRO" pitchFamily="50" charset="-128"/>
                <a:ea typeface="HG丸ｺﾞｼｯｸM-PRO" pitchFamily="50" charset="-128"/>
              </a:rPr>
              <a:t>ピットフォール確認票</a:t>
            </a:r>
          </a:p>
        </p:txBody>
      </p:sp>
    </p:spTree>
    <p:extLst>
      <p:ext uri="{BB962C8B-B14F-4D97-AF65-F5344CB8AC3E}">
        <p14:creationId xmlns:p14="http://schemas.microsoft.com/office/powerpoint/2010/main" val="28007339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1373</TotalTime>
  <Words>152</Words>
  <Application>Microsoft Office PowerPoint</Application>
  <PresentationFormat>A4 210 x 297 mm</PresentationFormat>
  <Paragraphs>29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HG丸ｺﾞｼｯｸM-PRO</vt:lpstr>
      <vt:lpstr>Arial</vt:lpstr>
      <vt:lpstr>Calibri</vt:lpstr>
      <vt:lpstr>Office ​​テーマ</vt:lpstr>
      <vt:lpstr>PowerPoint プレゼンテーション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薬剤部</dc:creator>
  <cp:lastModifiedBy>Sugita Hideaki</cp:lastModifiedBy>
  <cp:revision>135</cp:revision>
  <cp:lastPrinted>2013-05-28T09:10:05Z</cp:lastPrinted>
  <dcterms:created xsi:type="dcterms:W3CDTF">2013-05-27T07:05:12Z</dcterms:created>
  <dcterms:modified xsi:type="dcterms:W3CDTF">2019-11-17T15:49:03Z</dcterms:modified>
</cp:coreProperties>
</file>