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F40328-1CF7-4E54-A6D0-1BF98932295F}" v="7" dt="2020-02-09T16:20:03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6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6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2475"/>
            <a:ext cx="25987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843"/>
            <a:ext cx="5510530" cy="4508735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086"/>
            <a:ext cx="2984871" cy="5006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8086"/>
            <a:ext cx="2984871" cy="5006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C8D9-BE10-4F25-83B4-0D73168ADB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22271"/>
              </p:ext>
            </p:extLst>
          </p:nvPr>
        </p:nvGraphicFramePr>
        <p:xfrm>
          <a:off x="72008" y="3323199"/>
          <a:ext cx="6741368" cy="62535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42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吸入前の準備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鼻をかんで、鼻のつまりを解消しておきます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0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容器をよく振ります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キャップをねじらず、まっすぐ上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に引き抜きます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上のイラストのように持ちます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②点鼻噴霧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頭をうつむき加減にし、ノズルの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先端を鼻腔に入れ、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各鼻</a:t>
                      </a:r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</a:t>
                      </a:r>
                      <a:endParaRPr kumimoji="1" lang="en-US" altLang="ja-JP" sz="160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噴霧します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③拡げる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ノズルの先端を鼻から外します</a:t>
                      </a:r>
                      <a:endParaRPr kumimoji="1" lang="en-US" altLang="ja-JP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薬が奥まで行き渡るよう、上を向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き、息を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鼻から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吸って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kumimoji="1" lang="ja-JP" altLang="en-US" sz="1600" u="sng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口から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吐き</a:t>
                      </a: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ます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17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④繰り返し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(12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歳以上・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回２噴霧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②③をもう一度繰り返します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⑤後片付け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ノズルの先をティッシュで拭いて、　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キャップをしめます 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/>
                        <a:t> </a:t>
                      </a: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（初回のみ）</a:t>
                      </a:r>
                      <a:endParaRPr kumimoji="1" lang="en-US" altLang="ja-JP" sz="17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空うち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空打ち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回程度行い、薬液が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霧状に噴霧されることを確認します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5"/>
            <a:ext cx="6129808" cy="56348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ナゾネックス点鼻液</a:t>
            </a:r>
            <a:b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(AG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：モメタゾン点鼻液「杏林」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1842491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05064" y="9675331"/>
            <a:ext cx="2792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2020</a:t>
            </a:r>
            <a:r>
              <a:rPr kumimoji="1" lang="ja-JP" altLang="en-US" sz="1000" b="1" dirty="0"/>
              <a:t>年　埼玉吸入サポートネットワーク  </a:t>
            </a:r>
            <a:r>
              <a:rPr kumimoji="1" lang="en-US" altLang="ja-JP" sz="1000" b="1" dirty="0"/>
              <a:t>v200209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717032" y="1424608"/>
            <a:ext cx="29249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4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初回のみ空うちが必要です</a:t>
            </a:r>
          </a:p>
          <a:p>
            <a:endParaRPr lang="en-US" altLang="ja-JP" sz="4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開封日と使用可能日数を本体に</a:t>
            </a:r>
            <a:br>
              <a:rPr lang="en-US" altLang="ja-JP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記入します</a:t>
            </a:r>
          </a:p>
          <a:p>
            <a:endParaRPr lang="ja-JP" altLang="en-US" sz="4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人差し指と中指でノズルを挟み、　</a:t>
            </a:r>
            <a:endParaRPr lang="en-US" altLang="ja-JP" sz="14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親指で本体を支えて持ちます</a:t>
            </a:r>
            <a:endParaRPr lang="en-US" altLang="ja-JP" sz="1400" b="1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8" t="12351" r="21978" b="6537"/>
          <a:stretch/>
        </p:blipFill>
        <p:spPr>
          <a:xfrm>
            <a:off x="451389" y="1568624"/>
            <a:ext cx="1202695" cy="127744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D3DC7B1-6EB1-48DC-A403-E538D9A163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303" y="3604414"/>
            <a:ext cx="771633" cy="67636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1" name="図 1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9297E9E-EA73-4328-9772-A9A704DBDD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40" y="4364782"/>
            <a:ext cx="905001" cy="117173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2199315-8748-40EA-8C55-49F57ACC52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236" y="1519871"/>
            <a:ext cx="1116780" cy="1272889"/>
          </a:xfrm>
          <a:prstGeom prst="rect">
            <a:avLst/>
          </a:prstGeom>
        </p:spPr>
      </p:pic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8C06B4E1-F1D8-463A-AEB9-0BC55B0B7230}"/>
              </a:ext>
            </a:extLst>
          </p:cNvPr>
          <p:cNvSpPr/>
          <p:nvPr/>
        </p:nvSpPr>
        <p:spPr>
          <a:xfrm>
            <a:off x="332657" y="1561420"/>
            <a:ext cx="720079" cy="228601"/>
          </a:xfrm>
          <a:prstGeom prst="wedgeRectCallout">
            <a:avLst>
              <a:gd name="adj1" fmla="val -1432"/>
              <a:gd name="adj2" fmla="val 62500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キャップ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1BB18F22-10E0-4FBB-8BA0-714F4744E6FC}"/>
              </a:ext>
            </a:extLst>
          </p:cNvPr>
          <p:cNvSpPr/>
          <p:nvPr/>
        </p:nvSpPr>
        <p:spPr>
          <a:xfrm>
            <a:off x="1623523" y="1526334"/>
            <a:ext cx="720079" cy="228601"/>
          </a:xfrm>
          <a:prstGeom prst="wedgeRectCallout">
            <a:avLst>
              <a:gd name="adj1" fmla="val -76389"/>
              <a:gd name="adj2" fmla="val 76389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ノズル</a:t>
            </a: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F92281B4-20E0-4CA0-8744-242799387A50}"/>
              </a:ext>
            </a:extLst>
          </p:cNvPr>
          <p:cNvSpPr/>
          <p:nvPr/>
        </p:nvSpPr>
        <p:spPr>
          <a:xfrm>
            <a:off x="1628801" y="2219516"/>
            <a:ext cx="720079" cy="228601"/>
          </a:xfrm>
          <a:prstGeom prst="wedgeRectCallout">
            <a:avLst>
              <a:gd name="adj1" fmla="val -54343"/>
              <a:gd name="adj2" fmla="val 90278"/>
            </a:avLst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本体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2B002B8-68E7-454F-B622-568C186CAD17}"/>
              </a:ext>
            </a:extLst>
          </p:cNvPr>
          <p:cNvSpPr txBox="1"/>
          <p:nvPr/>
        </p:nvSpPr>
        <p:spPr>
          <a:xfrm>
            <a:off x="2649989" y="271101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持ち方</a:t>
            </a:r>
          </a:p>
        </p:txBody>
      </p:sp>
      <p:pic>
        <p:nvPicPr>
          <p:cNvPr id="21" name="図 2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09BD060E-A93B-46F9-AA4C-33D252EA3A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35" y="5779318"/>
            <a:ext cx="2429214" cy="100026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23" name="図 2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F1F79A15-00C9-4958-AAF1-76C6118B5F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3" y="6851591"/>
            <a:ext cx="1000265" cy="122889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25" name="図 2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8DBC4B1-37E9-4352-9791-669951CD0E8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00" y="8219743"/>
            <a:ext cx="895238" cy="123809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CEF1926-74E6-4EB9-ADC1-C15541EBF796}"/>
              </a:ext>
            </a:extLst>
          </p:cNvPr>
          <p:cNvSpPr txBox="1"/>
          <p:nvPr/>
        </p:nvSpPr>
        <p:spPr>
          <a:xfrm>
            <a:off x="0" y="3029847"/>
            <a:ext cx="6801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指導する薬剤師の方へ：吸入薬のステップと合わないので、報告書は簡易版を使ってください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0183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270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55</cp:revision>
  <cp:lastPrinted>2019-10-29T10:24:30Z</cp:lastPrinted>
  <dcterms:created xsi:type="dcterms:W3CDTF">2013-05-27T07:05:12Z</dcterms:created>
  <dcterms:modified xsi:type="dcterms:W3CDTF">2020-02-09T16:28:16Z</dcterms:modified>
</cp:coreProperties>
</file>