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906000" type="A4"/>
  <p:notesSz cx="6858000" cy="994568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FF"/>
    <a:srgbClr val="6600CC"/>
    <a:srgbClr val="99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4332" y="120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50EC4-2192-4167-A97E-1FFAE6B38891}" type="datetimeFigureOut">
              <a:rPr kumimoji="1" lang="ja-JP" altLang="en-US" smtClean="0"/>
              <a:t>2018/11/5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84F7-04BE-4202-B4EC-7EBD955657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736272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50EC4-2192-4167-A97E-1FFAE6B38891}" type="datetimeFigureOut">
              <a:rPr kumimoji="1" lang="ja-JP" altLang="en-US" smtClean="0"/>
              <a:t>2018/11/5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84F7-04BE-4202-B4EC-7EBD955657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04779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5386387" y="396701"/>
            <a:ext cx="1671638" cy="8452203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71475" y="396701"/>
            <a:ext cx="4900613" cy="8452203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50EC4-2192-4167-A97E-1FFAE6B38891}" type="datetimeFigureOut">
              <a:rPr kumimoji="1" lang="ja-JP" altLang="en-US" smtClean="0"/>
              <a:t>2018/11/5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84F7-04BE-4202-B4EC-7EBD955657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856669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50EC4-2192-4167-A97E-1FFAE6B38891}" type="datetimeFigureOut">
              <a:rPr kumimoji="1" lang="ja-JP" altLang="en-US" smtClean="0"/>
              <a:t>2018/11/5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84F7-04BE-4202-B4EC-7EBD955657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62607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365524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50EC4-2192-4167-A97E-1FFAE6B38891}" type="datetimeFigureOut">
              <a:rPr kumimoji="1" lang="ja-JP" altLang="en-US" smtClean="0"/>
              <a:t>2018/11/5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84F7-04BE-4202-B4EC-7EBD955657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30559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71475" y="2311402"/>
            <a:ext cx="3286125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771900" y="2311402"/>
            <a:ext cx="3286125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50EC4-2192-4167-A97E-1FFAE6B38891}" type="datetimeFigureOut">
              <a:rPr kumimoji="1" lang="ja-JP" altLang="en-US" smtClean="0"/>
              <a:t>2018/11/5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84F7-04BE-4202-B4EC-7EBD955657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34315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2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2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50EC4-2192-4167-A97E-1FFAE6B38891}" type="datetimeFigureOut">
              <a:rPr kumimoji="1" lang="ja-JP" altLang="en-US" smtClean="0"/>
              <a:t>2018/11/5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84F7-04BE-4202-B4EC-7EBD955657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06650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50EC4-2192-4167-A97E-1FFAE6B38891}" type="datetimeFigureOut">
              <a:rPr kumimoji="1" lang="ja-JP" altLang="en-US" smtClean="0"/>
              <a:t>2018/11/5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84F7-04BE-4202-B4EC-7EBD955657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42181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50EC4-2192-4167-A97E-1FFAE6B38891}" type="datetimeFigureOut">
              <a:rPr kumimoji="1" lang="ja-JP" altLang="en-US" smtClean="0"/>
              <a:t>2018/11/5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84F7-04BE-4202-B4EC-7EBD955657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45845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8" y="394408"/>
            <a:ext cx="3833812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2072924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50EC4-2192-4167-A97E-1FFAE6B38891}" type="datetimeFigureOut">
              <a:rPr kumimoji="1" lang="ja-JP" altLang="en-US" smtClean="0"/>
              <a:t>2018/11/5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84F7-04BE-4202-B4EC-7EBD955657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4800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50EC4-2192-4167-A97E-1FFAE6B38891}" type="datetimeFigureOut">
              <a:rPr kumimoji="1" lang="ja-JP" altLang="en-US" smtClean="0"/>
              <a:t>2018/11/5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84F7-04BE-4202-B4EC-7EBD955657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39296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050EC4-2192-4167-A97E-1FFAE6B38891}" type="datetimeFigureOut">
              <a:rPr kumimoji="1" lang="ja-JP" altLang="en-US" smtClean="0"/>
              <a:t>2018/11/5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FC84F7-04BE-4202-B4EC-7EBD955657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38022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8381139"/>
              </p:ext>
            </p:extLst>
          </p:nvPr>
        </p:nvGraphicFramePr>
        <p:xfrm>
          <a:off x="72008" y="3152800"/>
          <a:ext cx="6741368" cy="60178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4085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328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49318">
                <a:tc>
                  <a:txBody>
                    <a:bodyPr/>
                    <a:lstStyle/>
                    <a:p>
                      <a:r>
                        <a:rPr kumimoji="1" lang="ja-JP" altLang="en-US" dirty="0">
                          <a:latin typeface="HG丸ｺﾞｼｯｸM-PRO" pitchFamily="50" charset="-128"/>
                          <a:ea typeface="HG丸ｺﾞｼｯｸM-PRO" pitchFamily="50" charset="-128"/>
                        </a:rPr>
                        <a:t>操作方法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>
                          <a:latin typeface="HG丸ｺﾞｼｯｸM-PRO" pitchFamily="50" charset="-128"/>
                          <a:ea typeface="HG丸ｺﾞｼｯｸM-PRO" pitchFamily="50" charset="-128"/>
                        </a:rPr>
                        <a:t>ポイント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38914">
                <a:tc>
                  <a:txBody>
                    <a:bodyPr/>
                    <a:lstStyle/>
                    <a:p>
                      <a:r>
                        <a:rPr kumimoji="1" lang="ja-JP" altLang="en-US" dirty="0">
                          <a:latin typeface="HG丸ｺﾞｼｯｸM-PRO" pitchFamily="50" charset="-128"/>
                          <a:ea typeface="HG丸ｺﾞｼｯｸM-PRO" pitchFamily="50" charset="-128"/>
                        </a:rPr>
                        <a:t>①薬の準備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□ カウンターで残量を確認します。</a:t>
                      </a:r>
                    </a:p>
                    <a:p>
                      <a:r>
                        <a:rPr kumimoji="1" lang="ja-JP" altLang="en-US" sz="16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□ カバーをあける</a:t>
                      </a:r>
                      <a:endParaRPr kumimoji="1" lang="en-US" altLang="ja-JP" sz="16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r>
                        <a:rPr kumimoji="1" lang="ja-JP" altLang="en-US" sz="16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□ レバーをしっかり押します（カチリと音がします）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3977">
                <a:tc>
                  <a:txBody>
                    <a:bodyPr/>
                    <a:lstStyle/>
                    <a:p>
                      <a:r>
                        <a:rPr kumimoji="1" lang="ja-JP" altLang="en-US" sz="1800" dirty="0">
                          <a:latin typeface="HG丸ｺﾞｼｯｸM-PRO" pitchFamily="50" charset="-128"/>
                          <a:ea typeface="HG丸ｺﾞｼｯｸM-PRO" pitchFamily="50" charset="-128"/>
                        </a:rPr>
                        <a:t>②息吐き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□ 十分に息を吐いてからマウスピースをくわえる。（吸入口には息を吹きかけないで下さい）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0871">
                <a:tc>
                  <a:txBody>
                    <a:bodyPr/>
                    <a:lstStyle/>
                    <a:p>
                      <a:r>
                        <a:rPr kumimoji="1" lang="ja-JP" altLang="en-US" dirty="0">
                          <a:latin typeface="HG丸ｺﾞｼｯｸM-PRO" pitchFamily="50" charset="-128"/>
                          <a:ea typeface="HG丸ｺﾞｼｯｸM-PRO" pitchFamily="50" charset="-128"/>
                        </a:rPr>
                        <a:t>③吸入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□「強く、早く、深く」吸いこみます。</a:t>
                      </a:r>
                      <a:endParaRPr kumimoji="1" lang="en-US" altLang="ja-JP" sz="16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98696">
                <a:tc>
                  <a:txBody>
                    <a:bodyPr/>
                    <a:lstStyle/>
                    <a:p>
                      <a:r>
                        <a:rPr kumimoji="1" lang="ja-JP" altLang="en-US" dirty="0">
                          <a:latin typeface="HG丸ｺﾞｼｯｸM-PRO" pitchFamily="50" charset="-128"/>
                          <a:ea typeface="HG丸ｺﾞｼｯｸM-PRO" pitchFamily="50" charset="-128"/>
                        </a:rPr>
                        <a:t>④息止め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□ 苦しくない程度（</a:t>
                      </a:r>
                      <a:r>
                        <a:rPr kumimoji="1" lang="en-US" altLang="ja-JP" sz="16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5</a:t>
                      </a:r>
                      <a:r>
                        <a:rPr kumimoji="1" lang="ja-JP" altLang="en-US" sz="16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秒程度）息止めします。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4728">
                <a:tc>
                  <a:txBody>
                    <a:bodyPr/>
                    <a:lstStyle/>
                    <a:p>
                      <a:r>
                        <a:rPr kumimoji="1" lang="ja-JP" altLang="en-US" dirty="0">
                          <a:latin typeface="HG丸ｺﾞｼｯｸM-PRO" pitchFamily="50" charset="-128"/>
                          <a:ea typeface="HG丸ｺﾞｼｯｸM-PRO" pitchFamily="50" charset="-128"/>
                        </a:rPr>
                        <a:t>⑤息吐き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□ 息をゆっくり吐き出します。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40871">
                <a:tc>
                  <a:txBody>
                    <a:bodyPr/>
                    <a:lstStyle/>
                    <a:p>
                      <a:r>
                        <a:rPr kumimoji="1" lang="ja-JP" altLang="en-US" dirty="0">
                          <a:latin typeface="HG丸ｺﾞｼｯｸM-PRO" pitchFamily="50" charset="-128"/>
                          <a:ea typeface="HG丸ｺﾞｼｯｸM-PRO" pitchFamily="50" charset="-128"/>
                        </a:rPr>
                        <a:t>⑥後片付け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□ 吸入口を拭いて、カバーを閉めます（レバーも一緒に戻ります）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840425">
                <a:tc>
                  <a:txBody>
                    <a:bodyPr/>
                    <a:lstStyle/>
                    <a:p>
                      <a:r>
                        <a:rPr kumimoji="1" lang="ja-JP" altLang="en-US" dirty="0">
                          <a:latin typeface="HG丸ｺﾞｼｯｸM-PRO" pitchFamily="50" charset="-128"/>
                          <a:ea typeface="HG丸ｺﾞｼｯｸM-PRO" pitchFamily="50" charset="-128"/>
                        </a:rPr>
                        <a:t>⑦うがい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□ ブクブク：くちの中、ガラガラ：のど、</a:t>
                      </a:r>
                      <a:r>
                        <a:rPr kumimoji="1" lang="ja-JP" altLang="en-US" sz="1600" baseline="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の各</a:t>
                      </a:r>
                      <a:r>
                        <a:rPr kumimoji="1" lang="en-US" altLang="ja-JP" sz="16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3</a:t>
                      </a:r>
                      <a:r>
                        <a:rPr kumimoji="1" lang="ja-JP" altLang="en-US" sz="16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回ずつを目安にうがいをします。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5" name="角丸四角形 4"/>
          <p:cNvSpPr/>
          <p:nvPr/>
        </p:nvSpPr>
        <p:spPr>
          <a:xfrm>
            <a:off x="395536" y="416496"/>
            <a:ext cx="6129808" cy="504056"/>
          </a:xfrm>
          <a:prstGeom prst="round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latin typeface="HG丸ｺﾞｼｯｸM-PRO" pitchFamily="50" charset="-128"/>
                <a:ea typeface="HG丸ｺﾞｼｯｸM-PRO" pitchFamily="50" charset="-128"/>
              </a:rPr>
              <a:t>ディスカスタイプ</a:t>
            </a:r>
            <a:r>
              <a:rPr kumimoji="1" lang="en-US" altLang="ja-JP" dirty="0">
                <a:latin typeface="HG丸ｺﾞｼｯｸM-PRO" pitchFamily="50" charset="-128"/>
                <a:ea typeface="HG丸ｺﾞｼｯｸM-PRO" pitchFamily="50" charset="-128"/>
              </a:rPr>
              <a:t>(</a:t>
            </a:r>
            <a:r>
              <a:rPr lang="ja-JP" altLang="en-US" dirty="0">
                <a:latin typeface="HG丸ｺﾞｼｯｸM-PRO" pitchFamily="50" charset="-128"/>
                <a:ea typeface="HG丸ｺﾞｼｯｸM-PRO" pitchFamily="50" charset="-128"/>
              </a:rPr>
              <a:t>アドエア・フルタイド・セレベント</a:t>
            </a:r>
            <a:r>
              <a:rPr kumimoji="1" lang="en-US" altLang="ja-JP" dirty="0">
                <a:latin typeface="HG丸ｺﾞｼｯｸM-PRO" pitchFamily="50" charset="-128"/>
                <a:ea typeface="HG丸ｺﾞｼｯｸM-PRO" pitchFamily="50" charset="-128"/>
              </a:rPr>
              <a:t>)</a:t>
            </a:r>
          </a:p>
        </p:txBody>
      </p:sp>
      <p:sp>
        <p:nvSpPr>
          <p:cNvPr id="7" name="角丸四角形 6"/>
          <p:cNvSpPr/>
          <p:nvPr/>
        </p:nvSpPr>
        <p:spPr>
          <a:xfrm>
            <a:off x="162100" y="1166292"/>
            <a:ext cx="6507260" cy="184249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44000" rtlCol="0" anchor="ctr" anchorCtr="0"/>
          <a:lstStyle/>
          <a:p>
            <a:endParaRPr lang="en-US" altLang="ja-JP" sz="1100" dirty="0">
              <a:solidFill>
                <a:schemeClr val="tx2">
                  <a:lumMod val="50000"/>
                </a:schemeClr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endParaRPr kumimoji="1" lang="ja-JP" altLang="en-US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9" name="角丸四角形 8"/>
          <p:cNvSpPr/>
          <p:nvPr/>
        </p:nvSpPr>
        <p:spPr>
          <a:xfrm>
            <a:off x="373654" y="1051992"/>
            <a:ext cx="3559402" cy="228600"/>
          </a:xfrm>
          <a:prstGeom prst="round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600" dirty="0">
                <a:latin typeface="HG丸ｺﾞｼｯｸM-PRO" pitchFamily="50" charset="-128"/>
                <a:ea typeface="HG丸ｺﾞｼｯｸM-PRO" pitchFamily="50" charset="-128"/>
              </a:rPr>
              <a:t>デバイス各部位の名称と注意点</a:t>
            </a:r>
            <a:endParaRPr lang="en-US" altLang="ja-JP" sz="1600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406985" y="149369"/>
            <a:ext cx="121058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00" dirty="0">
                <a:latin typeface="HG丸ｺﾞｼｯｸM-PRO" pitchFamily="50" charset="-128"/>
                <a:ea typeface="HG丸ｺﾞｼｯｸM-PRO" pitchFamily="50" charset="-128"/>
              </a:rPr>
              <a:t>吸入手順・評価票</a:t>
            </a:r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256" y="1324082"/>
            <a:ext cx="2634704" cy="1623568"/>
          </a:xfrm>
          <a:prstGeom prst="rect">
            <a:avLst/>
          </a:prstGeom>
        </p:spPr>
      </p:pic>
      <p:sp>
        <p:nvSpPr>
          <p:cNvPr id="3" name="正方形/長方形 2"/>
          <p:cNvSpPr/>
          <p:nvPr/>
        </p:nvSpPr>
        <p:spPr>
          <a:xfrm>
            <a:off x="3415730" y="1280592"/>
            <a:ext cx="3253630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6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※ </a:t>
            </a:r>
            <a:r>
              <a:rPr lang="ja-JP" altLang="en-US" sz="16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吸入操作練習用具（笛付）で</a:t>
            </a:r>
            <a:br>
              <a:rPr lang="en-US" altLang="ja-JP" sz="16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</a:br>
            <a:r>
              <a:rPr lang="ja-JP" altLang="en-US" sz="16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ホイッスル音の確認をします。</a:t>
            </a:r>
            <a:endParaRPr lang="en-US" altLang="ja-JP" sz="16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en-US" altLang="ja-JP" sz="4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en-US" altLang="ja-JP" sz="16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※ </a:t>
            </a:r>
            <a:r>
              <a:rPr lang="ja-JP" altLang="en-US" sz="16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操作はカウンターを上にし、</a:t>
            </a:r>
            <a:endParaRPr lang="en-US" altLang="ja-JP" sz="16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6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すべて水平に行います。</a:t>
            </a:r>
            <a:endParaRPr lang="en-US" altLang="ja-JP" sz="16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en-US" altLang="ja-JP" sz="4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en-US" altLang="ja-JP" sz="16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※</a:t>
            </a:r>
            <a:r>
              <a:rPr lang="ja-JP" altLang="en-US" sz="16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背筋伸ばして胸をはり</a:t>
            </a:r>
            <a:r>
              <a:rPr lang="ja-JP" altLang="en-US" sz="1600" b="1" dirty="0" err="1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まっす</a:t>
            </a:r>
            <a:br>
              <a:rPr lang="en-US" altLang="ja-JP" sz="16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</a:br>
            <a:r>
              <a:rPr lang="ja-JP" altLang="en-US" sz="16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600" b="1" dirty="0" err="1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ぐ</a:t>
            </a:r>
            <a:r>
              <a:rPr lang="ja-JP" altLang="en-US" sz="16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前を向きます。</a:t>
            </a:r>
            <a:endParaRPr lang="en-US" altLang="ja-JP" sz="16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pic>
        <p:nvPicPr>
          <p:cNvPr id="11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2656" y="4073896"/>
            <a:ext cx="1368152" cy="1095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9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56199" y="4088904"/>
            <a:ext cx="1360633" cy="11055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10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988840" y="5889104"/>
            <a:ext cx="1213350" cy="97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1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628800" y="7905328"/>
            <a:ext cx="1319375" cy="97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テキスト ボックス 16"/>
          <p:cNvSpPr txBox="1"/>
          <p:nvPr/>
        </p:nvSpPr>
        <p:spPr>
          <a:xfrm>
            <a:off x="3789040" y="9675331"/>
            <a:ext cx="304121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000" b="1" dirty="0"/>
              <a:t>2014</a:t>
            </a:r>
            <a:r>
              <a:rPr kumimoji="1" lang="ja-JP" altLang="en-US" sz="1000" b="1" dirty="0"/>
              <a:t>年　埼玉吸入療法サポートネットワーク  </a:t>
            </a:r>
            <a:r>
              <a:rPr kumimoji="1" lang="en-US" altLang="ja-JP" sz="1000" b="1" dirty="0"/>
              <a:t>v140303</a:t>
            </a:r>
            <a:endParaRPr kumimoji="1" lang="ja-JP" altLang="en-US" sz="1000" b="1" dirty="0"/>
          </a:p>
        </p:txBody>
      </p:sp>
    </p:spTree>
    <p:extLst>
      <p:ext uri="{BB962C8B-B14F-4D97-AF65-F5344CB8AC3E}">
        <p14:creationId xmlns:p14="http://schemas.microsoft.com/office/powerpoint/2010/main" val="15802121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523</TotalTime>
  <Words>162</Words>
  <Application>Microsoft Office PowerPoint</Application>
  <PresentationFormat>A4 210 x 297 mm</PresentationFormat>
  <Paragraphs>28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HG丸ｺﾞｼｯｸM-PRO</vt:lpstr>
      <vt:lpstr>ＭＳ Ｐゴシック</vt:lpstr>
      <vt:lpstr>Arial</vt:lpstr>
      <vt:lpstr>Calibri</vt:lpstr>
      <vt:lpstr>Office ​​テーマ</vt:lpstr>
      <vt:lpstr>PowerPoint プレゼンテーション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薬剤部</dc:creator>
  <cp:lastModifiedBy>英章 杉田</cp:lastModifiedBy>
  <cp:revision>35</cp:revision>
  <cp:lastPrinted>2013-05-28T09:10:05Z</cp:lastPrinted>
  <dcterms:created xsi:type="dcterms:W3CDTF">2013-05-27T07:05:12Z</dcterms:created>
  <dcterms:modified xsi:type="dcterms:W3CDTF">2018-11-05T14:47:52Z</dcterms:modified>
</cp:coreProperties>
</file>