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906000" type="A4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2184" y="5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杉田英章" userId="00a59383-9e79-490f-8b9c-ad80059ef5d5" providerId="ADAL" clId="{C0F5F33F-C48F-4B22-A73E-A1762B1BDA92}"/>
    <pc:docChg chg="modSld">
      <pc:chgData name="杉田英章" userId="00a59383-9e79-490f-8b9c-ad80059ef5d5" providerId="ADAL" clId="{C0F5F33F-C48F-4B22-A73E-A1762B1BDA92}" dt="2020-10-17T12:47:10.533" v="7" actId="20577"/>
      <pc:docMkLst>
        <pc:docMk/>
      </pc:docMkLst>
      <pc:sldChg chg="modSp mod">
        <pc:chgData name="杉田英章" userId="00a59383-9e79-490f-8b9c-ad80059ef5d5" providerId="ADAL" clId="{C0F5F33F-C48F-4B22-A73E-A1762B1BDA92}" dt="2020-10-17T12:47:10.533" v="7" actId="20577"/>
        <pc:sldMkLst>
          <pc:docMk/>
          <pc:sldMk cId="2929163997" sldId="257"/>
        </pc:sldMkLst>
        <pc:spChg chg="mod">
          <ac:chgData name="杉田英章" userId="00a59383-9e79-490f-8b9c-ad80059ef5d5" providerId="ADAL" clId="{C0F5F33F-C48F-4B22-A73E-A1762B1BDA92}" dt="2020-10-17T12:47:10.533" v="7" actId="20577"/>
          <ac:spMkLst>
            <pc:docMk/>
            <pc:sldMk cId="2929163997" sldId="257"/>
            <ac:spMk id="2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627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477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701"/>
            <a:ext cx="1671638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5" y="396701"/>
            <a:ext cx="4900613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66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260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05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5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1900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2020/10/17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431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2020/10/17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665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2020/10/17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21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2020/10/17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58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2020/10/17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80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2020/10/17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929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50EC4-2192-4167-A97E-1FFAE6B38891}" type="datetimeFigureOut">
              <a:rPr kumimoji="1" lang="ja-JP" altLang="en-US" smtClean="0"/>
              <a:t>2020/10/17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802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716353"/>
              </p:ext>
            </p:extLst>
          </p:nvPr>
        </p:nvGraphicFramePr>
        <p:xfrm>
          <a:off x="72008" y="3091760"/>
          <a:ext cx="6741368" cy="6540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4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4016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操作方法</a:t>
                      </a:r>
                      <a:endParaRPr kumimoji="1" lang="ja-JP" altLang="en-US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ポイント</a:t>
                      </a:r>
                      <a:endParaRPr kumimoji="1" lang="ja-JP" altLang="en-US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8954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①薬の準備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55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キャップを取り外します。</a:t>
                      </a:r>
                    </a:p>
                    <a:p>
                      <a:r>
                        <a:rPr kumimoji="1" lang="ja-JP" altLang="en-US" sz="155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マウスピースを開けます。</a:t>
                      </a:r>
                      <a:endParaRPr kumimoji="1" lang="en-US" altLang="ja-JP" sz="155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55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アルミシートからカプセルを取</a:t>
                      </a:r>
                      <a:br>
                        <a:rPr kumimoji="1" lang="en-US" altLang="ja-JP" sz="155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kumimoji="1" lang="en-US" altLang="ja-JP" sz="155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 </a:t>
                      </a:r>
                      <a:r>
                        <a:rPr kumimoji="1" lang="ja-JP" altLang="en-US" sz="155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り出します。</a:t>
                      </a:r>
                      <a:endParaRPr kumimoji="1" lang="en-US" altLang="ja-JP" sz="155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55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□</a:t>
                      </a:r>
                      <a:r>
                        <a:rPr kumimoji="1" lang="en-US" altLang="ja-JP" sz="155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kumimoji="1" lang="ja-JP" altLang="en-US" sz="155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ｵﾝﾌﾞﾚｽ</a:t>
                      </a:r>
                      <a:r>
                        <a:rPr kumimoji="1" lang="en-US" altLang="ja-JP" sz="155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r>
                        <a:rPr kumimoji="1" lang="ja-JP" altLang="en-US" sz="155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押し出す</a:t>
                      </a:r>
                      <a:endParaRPr kumimoji="1" lang="en-US" altLang="ja-JP" sz="155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55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□</a:t>
                      </a:r>
                      <a:r>
                        <a:rPr kumimoji="1" lang="en-US" altLang="ja-JP" sz="155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kumimoji="1" lang="ja-JP" altLang="en-US" sz="155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ｵﾝﾌﾞﾚｽ以外</a:t>
                      </a:r>
                      <a:r>
                        <a:rPr kumimoji="1" lang="en-US" altLang="ja-JP" sz="155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r>
                        <a:rPr kumimoji="1" lang="ja-JP" altLang="en-US" sz="155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ｼｰﾙをはがす</a:t>
                      </a:r>
                      <a:endParaRPr kumimoji="1" lang="en-US" altLang="ja-JP" sz="155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55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カプセルを溝に入れ、マウス</a:t>
                      </a:r>
                      <a:br>
                        <a:rPr kumimoji="1" lang="en-US" altLang="ja-JP" sz="155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kumimoji="1" lang="ja-JP" altLang="en-US" sz="155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ピースを閉じます。</a:t>
                      </a:r>
                      <a:endParaRPr kumimoji="1" lang="en-US" altLang="ja-JP" sz="155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55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両側のボタンを</a:t>
                      </a:r>
                      <a:r>
                        <a:rPr kumimoji="1" lang="ja-JP" altLang="en-US" sz="155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１回</a:t>
                      </a:r>
                      <a:r>
                        <a:rPr kumimoji="1" lang="ja-JP" altLang="en-US" sz="155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押します。</a:t>
                      </a:r>
                      <a:endParaRPr kumimoji="1" lang="en-US" altLang="ja-JP" sz="155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576"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②息吐き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55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マウスピースをくわえる前に、</a:t>
                      </a:r>
                      <a:br>
                        <a:rPr kumimoji="1" lang="en-US" altLang="ja-JP" sz="155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kumimoji="1" lang="ja-JP" altLang="en-US" sz="155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息を十分にはき出します。</a:t>
                      </a:r>
                      <a:endParaRPr kumimoji="1" lang="ja-JP" altLang="en-US" sz="155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③吸入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55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「強く、早く、深く」吸いこみ</a:t>
                      </a:r>
                      <a:br>
                        <a:rPr kumimoji="1" lang="en-US" altLang="ja-JP" sz="155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kumimoji="1" lang="ja-JP" altLang="en-US" sz="155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ます。（薬が吸い込まれると</a:t>
                      </a:r>
                      <a:br>
                        <a:rPr kumimoji="1" lang="en-US" altLang="ja-JP" sz="155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kumimoji="1" lang="ja-JP" altLang="en-US" sz="155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kumimoji="1" lang="ja-JP" altLang="en-US" sz="155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カラカラと音が聞こえます</a:t>
                      </a:r>
                      <a:r>
                        <a:rPr kumimoji="1" lang="ja-JP" altLang="en-US" sz="155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。）</a:t>
                      </a:r>
                      <a:endParaRPr kumimoji="1" lang="en-US" altLang="ja-JP" sz="155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520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④息止め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55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苦しくない程度（</a:t>
                      </a:r>
                      <a:r>
                        <a:rPr kumimoji="1" lang="en-US" altLang="ja-JP" sz="155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r>
                        <a:rPr kumimoji="1" lang="ja-JP" altLang="en-US" sz="155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秒程度）息止めします。</a:t>
                      </a:r>
                      <a:endParaRPr kumimoji="1" lang="ja-JP" altLang="en-US" sz="155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0440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⑤息吐き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55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息をゆっくり吐き出します。</a:t>
                      </a:r>
                      <a:endParaRPr kumimoji="1" lang="ja-JP" altLang="en-US" sz="155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871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⑥後片付け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55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マウスピースを開き、本体を横に倒して</a:t>
                      </a:r>
                      <a:r>
                        <a:rPr kumimoji="1" lang="ja-JP" altLang="en-US" sz="155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手で触らずに</a:t>
                      </a:r>
                      <a:r>
                        <a:rPr kumimoji="1" lang="ja-JP" altLang="en-US" sz="155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カプセルを捨てます。</a:t>
                      </a:r>
                      <a:endParaRPr kumimoji="1" lang="ja-JP" altLang="en-US" sz="155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0871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⑦うがい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55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ブクブク：くちの中、ガラガラ：のど、</a:t>
                      </a:r>
                      <a:r>
                        <a:rPr kumimoji="1" lang="ja-JP" altLang="en-US" sz="1550" baseline="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の各</a:t>
                      </a:r>
                      <a:r>
                        <a:rPr kumimoji="1" lang="en-US" altLang="ja-JP" sz="155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3</a:t>
                      </a:r>
                      <a:r>
                        <a:rPr kumimoji="1" lang="ja-JP" altLang="en-US" sz="155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回ずつを目安にうがいをします。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3064518"/>
                  </a:ext>
                </a:extLst>
              </a:tr>
            </a:tbl>
          </a:graphicData>
        </a:graphic>
      </p:graphicFrame>
      <p:sp>
        <p:nvSpPr>
          <p:cNvPr id="5" name="角丸四角形 4"/>
          <p:cNvSpPr/>
          <p:nvPr/>
        </p:nvSpPr>
        <p:spPr>
          <a:xfrm>
            <a:off x="395536" y="416496"/>
            <a:ext cx="6129808" cy="504056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ブリーズヘラータイプ</a:t>
            </a:r>
            <a:endParaRPr lang="en-US" altLang="ja-JP" dirty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r>
              <a:rPr kumimoji="1" lang="en-US" altLang="ja-JP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(</a:t>
            </a:r>
            <a:r>
              <a:rPr kumimoji="1" lang="ja-JP" altLang="en-US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ｵﾝﾌﾞﾚｽ･ｼｰﾌﾞﾘ･ｳﾙﾃｨﾌﾞﾛ･ｴﾅｼﾞｱ･ｱﾃｷｭﾗ</a:t>
            </a:r>
            <a:r>
              <a:rPr kumimoji="1" lang="en-US" altLang="ja-JP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)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162100" y="1166292"/>
            <a:ext cx="6507260" cy="1842492"/>
          </a:xfrm>
          <a:prstGeom prst="round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ctr" anchorCtr="0"/>
          <a:lstStyle/>
          <a:p>
            <a:endParaRPr lang="en-US" altLang="ja-JP" sz="1100" dirty="0">
              <a:solidFill>
                <a:schemeClr val="tx2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endParaRPr kumimoji="1" lang="ja-JP" altLang="en-US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373654" y="1051992"/>
            <a:ext cx="3559402" cy="2286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デバイス各部位の名称と注意点</a:t>
            </a:r>
            <a:endParaRPr lang="en-US" altLang="ja-JP" sz="1600" dirty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06985" y="149369"/>
            <a:ext cx="12105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HG丸ｺﾞｼｯｸM-PRO" pitchFamily="50" charset="-128"/>
                <a:ea typeface="HG丸ｺﾞｼｯｸM-PRO" pitchFamily="50" charset="-128"/>
              </a:rPr>
              <a:t>吸入手順・評価票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3557506" y="1891167"/>
            <a:ext cx="29249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b="1" dirty="0"/>
              <a:t>※</a:t>
            </a:r>
            <a:r>
              <a:rPr lang="ja-JP" altLang="en-US" sz="1600" b="1" dirty="0"/>
              <a:t>背筋伸ばして胸をはり</a:t>
            </a:r>
            <a:r>
              <a:rPr lang="ja-JP" altLang="en-US" sz="1600" b="1" dirty="0" err="1"/>
              <a:t>まっす</a:t>
            </a:r>
            <a:br>
              <a:rPr lang="ja-JP" altLang="en-US" sz="1600" b="1" dirty="0"/>
            </a:br>
            <a:r>
              <a:rPr lang="ja-JP" altLang="en-US" sz="1600" b="1" dirty="0"/>
              <a:t>　</a:t>
            </a:r>
            <a:r>
              <a:rPr lang="ja-JP" altLang="en-US" sz="1600" b="1" dirty="0" err="1"/>
              <a:t>ぐ</a:t>
            </a:r>
            <a:r>
              <a:rPr lang="ja-JP" altLang="en-US" sz="1600" b="1" dirty="0"/>
              <a:t>前を向きます。</a:t>
            </a:r>
            <a:endParaRPr lang="en-US" altLang="ja-JP" sz="1600" b="1" dirty="0"/>
          </a:p>
        </p:txBody>
      </p:sp>
      <p:grpSp>
        <p:nvGrpSpPr>
          <p:cNvPr id="57" name="グループ化 56"/>
          <p:cNvGrpSpPr>
            <a:grpSpLocks noChangeAspect="1"/>
          </p:cNvGrpSpPr>
          <p:nvPr/>
        </p:nvGrpSpPr>
        <p:grpSpPr>
          <a:xfrm>
            <a:off x="550096" y="1243532"/>
            <a:ext cx="2446856" cy="1837260"/>
            <a:chOff x="5050263" y="1681581"/>
            <a:chExt cx="3523688" cy="2645819"/>
          </a:xfrm>
        </p:grpSpPr>
        <p:pic>
          <p:nvPicPr>
            <p:cNvPr id="58" name="図 57" descr="IMG_0288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283200" y="1681581"/>
              <a:ext cx="2057402" cy="2645819"/>
            </a:xfrm>
            <a:prstGeom prst="rect">
              <a:avLst/>
            </a:prstGeom>
          </p:spPr>
        </p:pic>
        <p:sp>
          <p:nvSpPr>
            <p:cNvPr id="59" name="テキスト ボックス 58"/>
            <p:cNvSpPr txBox="1"/>
            <p:nvPr/>
          </p:nvSpPr>
          <p:spPr bwMode="auto">
            <a:xfrm>
              <a:off x="7507386" y="1949048"/>
              <a:ext cx="106656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36000" tIns="0" rIns="36000" bIns="0" rtlCol="0" anchor="ctr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0" dirty="0">
                  <a:solidFill>
                    <a:srgbClr val="000000"/>
                  </a:solidFill>
                  <a:latin typeface="HGPｺﾞｼｯｸE" pitchFamily="50" charset="-128"/>
                  <a:ea typeface="HGPｺﾞｼｯｸE" pitchFamily="50" charset="-128"/>
                  <a:cs typeface="HGPｺﾞｼｯｸE"/>
                </a:rPr>
                <a:t>マウスピース</a:t>
              </a:r>
              <a:endParaRPr lang="en-US" altLang="ja-JP" sz="1400" dirty="0">
                <a:solidFill>
                  <a:srgbClr val="000000"/>
                </a:solidFill>
                <a:latin typeface="HGPｺﾞｼｯｸE" pitchFamily="50" charset="-128"/>
                <a:ea typeface="HGPｺﾞｼｯｸE" pitchFamily="50" charset="-128"/>
                <a:cs typeface="HGPｺﾞｼｯｸE"/>
              </a:endParaRPr>
            </a:p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0" dirty="0">
                  <a:solidFill>
                    <a:srgbClr val="000000"/>
                  </a:solidFill>
                  <a:latin typeface="HGPｺﾞｼｯｸE" pitchFamily="50" charset="-128"/>
                  <a:ea typeface="HGPｺﾞｼｯｸE" pitchFamily="50" charset="-128"/>
                  <a:cs typeface="HGPｺﾞｼｯｸE"/>
                </a:rPr>
                <a:t>（吸入口）</a:t>
              </a:r>
            </a:p>
          </p:txBody>
        </p:sp>
        <p:sp>
          <p:nvSpPr>
            <p:cNvPr id="60" name="テキスト ボックス 59"/>
            <p:cNvSpPr txBox="1"/>
            <p:nvPr/>
          </p:nvSpPr>
          <p:spPr bwMode="auto">
            <a:xfrm>
              <a:off x="7736615" y="2690166"/>
              <a:ext cx="83733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36000" tIns="0" rIns="36000" bIns="0" rtlCol="0" anchor="ctr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0" dirty="0">
                  <a:solidFill>
                    <a:srgbClr val="000000"/>
                  </a:solidFill>
                  <a:latin typeface="HGPｺﾞｼｯｸE" pitchFamily="50" charset="-128"/>
                  <a:ea typeface="HGPｺﾞｼｯｸE" pitchFamily="50" charset="-128"/>
                  <a:cs typeface="HGPｺﾞｼｯｸE"/>
                </a:rPr>
                <a:t>フィルター</a:t>
              </a:r>
            </a:p>
          </p:txBody>
        </p:sp>
        <p:sp>
          <p:nvSpPr>
            <p:cNvPr id="61" name="テキスト ボックス 60"/>
            <p:cNvSpPr txBox="1"/>
            <p:nvPr/>
          </p:nvSpPr>
          <p:spPr bwMode="auto">
            <a:xfrm>
              <a:off x="6933511" y="3409950"/>
              <a:ext cx="1640440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36000" tIns="0" rIns="36000" bIns="0" rtlCol="0" anchor="ctr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0" dirty="0">
                  <a:solidFill>
                    <a:srgbClr val="000000"/>
                  </a:solidFill>
                  <a:latin typeface="HGPｺﾞｼｯｸE" pitchFamily="50" charset="-128"/>
                  <a:ea typeface="HGPｺﾞｼｯｸE" pitchFamily="50" charset="-128"/>
                  <a:cs typeface="HGPｺﾞｼｯｸE"/>
                </a:rPr>
                <a:t>カプセル充填部（穴）</a:t>
              </a:r>
            </a:p>
          </p:txBody>
        </p:sp>
        <p:sp>
          <p:nvSpPr>
            <p:cNvPr id="62" name="テキスト ボックス 61"/>
            <p:cNvSpPr txBox="1"/>
            <p:nvPr/>
          </p:nvSpPr>
          <p:spPr bwMode="auto">
            <a:xfrm>
              <a:off x="5050263" y="3717598"/>
              <a:ext cx="43177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36000" tIns="0" rIns="36000" bIns="0" rtlCol="0" anchor="ctr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0" dirty="0">
                  <a:solidFill>
                    <a:srgbClr val="000000"/>
                  </a:solidFill>
                  <a:latin typeface="HGPｺﾞｼｯｸE" pitchFamily="50" charset="-128"/>
                  <a:ea typeface="HGPｺﾞｼｯｸE" pitchFamily="50" charset="-128"/>
                  <a:cs typeface="HGPｺﾞｼｯｸE"/>
                </a:rPr>
                <a:t>基部</a:t>
              </a:r>
            </a:p>
          </p:txBody>
        </p:sp>
        <p:sp>
          <p:nvSpPr>
            <p:cNvPr id="63" name="テキスト ボックス 62"/>
            <p:cNvSpPr txBox="1"/>
            <p:nvPr/>
          </p:nvSpPr>
          <p:spPr bwMode="auto">
            <a:xfrm>
              <a:off x="8025155" y="3697561"/>
              <a:ext cx="54879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36000" tIns="0" rIns="36000" bIns="0" rtlCol="0" anchor="ctr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0" dirty="0">
                  <a:solidFill>
                    <a:srgbClr val="000000"/>
                  </a:solidFill>
                  <a:latin typeface="HGPｺﾞｼｯｸE" pitchFamily="50" charset="-128"/>
                  <a:ea typeface="HGPｺﾞｼｯｸE" pitchFamily="50" charset="-128"/>
                  <a:cs typeface="HGPｺﾞｼｯｸE"/>
                </a:rPr>
                <a:t>ボタン</a:t>
              </a:r>
            </a:p>
          </p:txBody>
        </p:sp>
        <p:cxnSp>
          <p:nvCxnSpPr>
            <p:cNvPr id="64" name="直線矢印コネクタ 63"/>
            <p:cNvCxnSpPr/>
            <p:nvPr/>
          </p:nvCxnSpPr>
          <p:spPr>
            <a:xfrm rot="10800000">
              <a:off x="6936582" y="2057401"/>
              <a:ext cx="537375" cy="1593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直線矢印コネクタ 64"/>
            <p:cNvCxnSpPr>
              <a:stCxn id="61" idx="1"/>
            </p:cNvCxnSpPr>
            <p:nvPr/>
          </p:nvCxnSpPr>
          <p:spPr>
            <a:xfrm rot="10800000">
              <a:off x="6318251" y="3517672"/>
              <a:ext cx="615261" cy="1588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直線矢印コネクタ 65"/>
            <p:cNvCxnSpPr>
              <a:stCxn id="63" idx="1"/>
            </p:cNvCxnSpPr>
            <p:nvPr/>
          </p:nvCxnSpPr>
          <p:spPr>
            <a:xfrm rot="10800000">
              <a:off x="6755607" y="3805239"/>
              <a:ext cx="1269549" cy="45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直線矢印コネクタ 66"/>
            <p:cNvCxnSpPr>
              <a:stCxn id="62" idx="3"/>
            </p:cNvCxnSpPr>
            <p:nvPr/>
          </p:nvCxnSpPr>
          <p:spPr>
            <a:xfrm flipV="1">
              <a:off x="5482039" y="3824288"/>
              <a:ext cx="378217" cy="1032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直線矢印コネクタ 67"/>
            <p:cNvCxnSpPr>
              <a:stCxn id="60" idx="1"/>
            </p:cNvCxnSpPr>
            <p:nvPr/>
          </p:nvCxnSpPr>
          <p:spPr>
            <a:xfrm rot="10800000" flipV="1">
              <a:off x="6457951" y="2797887"/>
              <a:ext cx="1278665" cy="81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図 20" descr="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68936" y="4304928"/>
            <a:ext cx="1415491" cy="117774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22" name="図 21" descr="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59959" y="6033120"/>
            <a:ext cx="1356512" cy="136001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23" name="正方形/長方形 22"/>
          <p:cNvSpPr/>
          <p:nvPr/>
        </p:nvSpPr>
        <p:spPr>
          <a:xfrm>
            <a:off x="3557506" y="2423214"/>
            <a:ext cx="311185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b="1" dirty="0"/>
              <a:t>※</a:t>
            </a:r>
            <a:r>
              <a:rPr lang="ja-JP" altLang="en-US" sz="1600" b="1" dirty="0"/>
              <a:t>新しく処方されたときは吸入器</a:t>
            </a:r>
            <a:br>
              <a:rPr lang="ja-JP" altLang="en-US" sz="1600" b="1" dirty="0"/>
            </a:br>
            <a:r>
              <a:rPr lang="ja-JP" altLang="en-US" sz="1600" b="1" dirty="0"/>
              <a:t>　も交換してください</a:t>
            </a:r>
            <a:endParaRPr lang="en-US" altLang="ja-JP" sz="1600" b="1" dirty="0"/>
          </a:p>
        </p:txBody>
      </p:sp>
      <p:sp>
        <p:nvSpPr>
          <p:cNvPr id="24" name="正方形/長方形 23"/>
          <p:cNvSpPr/>
          <p:nvPr/>
        </p:nvSpPr>
        <p:spPr>
          <a:xfrm>
            <a:off x="3557506" y="1359120"/>
            <a:ext cx="29249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b="1" dirty="0"/>
              <a:t>※</a:t>
            </a:r>
            <a:r>
              <a:rPr lang="ja-JP" altLang="en-US" sz="1600" b="1" dirty="0"/>
              <a:t>吸入時にカラカラ音が聞こえ</a:t>
            </a:r>
            <a:br>
              <a:rPr lang="ja-JP" altLang="en-US" sz="1600" b="1" dirty="0"/>
            </a:br>
            <a:r>
              <a:rPr lang="ja-JP" altLang="en-US" sz="1600" b="1" dirty="0"/>
              <a:t>　</a:t>
            </a:r>
            <a:r>
              <a:rPr lang="ja-JP" altLang="en-US" sz="1600" b="1" dirty="0" err="1"/>
              <a:t>て</a:t>
            </a:r>
            <a:r>
              <a:rPr lang="ja-JP" altLang="en-US" sz="1600" b="1" dirty="0"/>
              <a:t>いることを確認します。</a:t>
            </a:r>
            <a:endParaRPr lang="en-US" altLang="ja-JP" sz="1600" b="1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789040" y="9675331"/>
            <a:ext cx="30764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b="1" dirty="0"/>
              <a:t>2020</a:t>
            </a:r>
            <a:r>
              <a:rPr kumimoji="1" lang="ja-JP" altLang="en-US" sz="1000" b="1" dirty="0"/>
              <a:t>年　</a:t>
            </a:r>
            <a:r>
              <a:rPr lang="ja-JP" altLang="en-US" sz="1000" b="1" dirty="0"/>
              <a:t>埼玉吸入療法サポートネットワーク　</a:t>
            </a:r>
            <a:r>
              <a:rPr kumimoji="1" lang="en-US" altLang="ja-JP" sz="1000" b="1"/>
              <a:t>v201020</a:t>
            </a:r>
            <a:endParaRPr kumimoji="1" lang="ja-JP" alt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2929163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666</TotalTime>
  <Words>265</Words>
  <Application>Microsoft Office PowerPoint</Application>
  <PresentationFormat>A4 210 x 297 mm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HGPｺﾞｼｯｸE</vt:lpstr>
      <vt:lpstr>HG丸ｺﾞｼｯｸM-PRO</vt:lpstr>
      <vt:lpstr>Arial</vt:lpstr>
      <vt:lpstr>Calibri</vt:lpstr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薬剤部</dc:creator>
  <cp:lastModifiedBy>杉田英章</cp:lastModifiedBy>
  <cp:revision>55</cp:revision>
  <cp:lastPrinted>2013-05-28T09:10:05Z</cp:lastPrinted>
  <dcterms:created xsi:type="dcterms:W3CDTF">2013-05-27T07:05:12Z</dcterms:created>
  <dcterms:modified xsi:type="dcterms:W3CDTF">2020-10-17T12:47:13Z</dcterms:modified>
</cp:coreProperties>
</file>