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64" y="25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192589"/>
              </p:ext>
            </p:extLst>
          </p:nvPr>
        </p:nvGraphicFramePr>
        <p:xfrm>
          <a:off x="72008" y="3152800"/>
          <a:ext cx="6741368" cy="5862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4984"/>
                <a:gridCol w="3456384"/>
              </a:tblGrid>
              <a:tr h="144016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操作方法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ポイント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89895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キャップを取り外します。</a:t>
                      </a: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マウスピースを開けます。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アルミシートからカプセルを取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り出します。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ｵﾝﾌﾞﾚｽ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押し出す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ｼｰﾌﾞﾘ･ｳﾙﾃｨﾌﾞﾛ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ｼｰﾙをはがす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カプセルを溝に入れ、マウス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ピースを閉じます。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両側のボタンを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１回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押します。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72576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8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マウスピースをくわえる前に、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息を十分にはき出します。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「強く、早く、深く」吸いこみ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ます。（薬が吸い込まれると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カラカラと音が聞こえます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。）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3695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苦しくない程度（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秒程度）息止めします。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504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息をゆっくり吐き出します。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⑥後片付け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マウスピースを開き、本体を横に倒して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手で触らずに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カプセルを捨てます。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ブリーズヘラータイプ</a:t>
            </a:r>
            <a:r>
              <a:rPr kumimoji="1" lang="en-US" altLang="ja-JP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kumimoji="1" lang="ja-JP" altLang="en-US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ｵﾝﾌﾞﾚｽ･ｼｰﾌﾞﾘ･ｳﾙﾃｨﾌﾞﾛ</a:t>
            </a:r>
            <a:r>
              <a:rPr kumimoji="1" lang="en-US" altLang="ja-JP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100" y="1166292"/>
            <a:ext cx="6507260" cy="1842492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 smtClean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sz="1600" dirty="0" smtClean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557506" y="1891167"/>
            <a:ext cx="2924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/>
              <a:t>※</a:t>
            </a:r>
            <a:r>
              <a:rPr lang="ja-JP" altLang="en-US" sz="1600" b="1" dirty="0" smtClean="0"/>
              <a:t>背筋伸ばして胸をはり</a:t>
            </a:r>
            <a:r>
              <a:rPr lang="ja-JP" altLang="en-US" sz="1600" b="1" dirty="0" err="1" smtClean="0"/>
              <a:t>まっす</a:t>
            </a:r>
            <a:r>
              <a:rPr lang="ja-JP" altLang="en-US" sz="1600" b="1" dirty="0" smtClean="0"/>
              <a:t/>
            </a:r>
            <a:br>
              <a:rPr lang="ja-JP" altLang="en-US" sz="1600" b="1" dirty="0" smtClean="0"/>
            </a:br>
            <a:r>
              <a:rPr lang="ja-JP" altLang="en-US" sz="1600" b="1" dirty="0" smtClean="0"/>
              <a:t>　</a:t>
            </a:r>
            <a:r>
              <a:rPr lang="ja-JP" altLang="en-US" sz="1600" b="1" dirty="0" err="1" smtClean="0"/>
              <a:t>ぐ</a:t>
            </a:r>
            <a:r>
              <a:rPr lang="ja-JP" altLang="en-US" sz="1600" b="1" dirty="0" smtClean="0"/>
              <a:t>前を向きます。</a:t>
            </a:r>
            <a:endParaRPr lang="en-US" altLang="ja-JP" sz="1600" b="1" dirty="0" smtClean="0"/>
          </a:p>
        </p:txBody>
      </p:sp>
      <p:grpSp>
        <p:nvGrpSpPr>
          <p:cNvPr id="57" name="グループ化 56"/>
          <p:cNvGrpSpPr>
            <a:grpSpLocks noChangeAspect="1"/>
          </p:cNvGrpSpPr>
          <p:nvPr/>
        </p:nvGrpSpPr>
        <p:grpSpPr>
          <a:xfrm>
            <a:off x="550096" y="1243532"/>
            <a:ext cx="2446856" cy="1837260"/>
            <a:chOff x="5050263" y="1681581"/>
            <a:chExt cx="3523688" cy="2645819"/>
          </a:xfrm>
        </p:grpSpPr>
        <p:pic>
          <p:nvPicPr>
            <p:cNvPr id="58" name="図 57" descr="IMG_0288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83200" y="1681581"/>
              <a:ext cx="2057402" cy="2645819"/>
            </a:xfrm>
            <a:prstGeom prst="rect">
              <a:avLst/>
            </a:prstGeom>
          </p:spPr>
        </p:pic>
        <p:sp>
          <p:nvSpPr>
            <p:cNvPr id="59" name="テキスト ボックス 58"/>
            <p:cNvSpPr txBox="1"/>
            <p:nvPr/>
          </p:nvSpPr>
          <p:spPr bwMode="auto">
            <a:xfrm>
              <a:off x="7507386" y="1949048"/>
              <a:ext cx="106656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rtlCol="0" anchor="ctr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マウスピース</a:t>
              </a:r>
              <a:endParaRPr lang="en-US" altLang="ja-JP" sz="1400" dirty="0" smtClean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HGPｺﾞｼｯｸE"/>
              </a:endParaRP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（吸入口）</a:t>
              </a:r>
            </a:p>
          </p:txBody>
        </p:sp>
        <p:sp>
          <p:nvSpPr>
            <p:cNvPr id="60" name="テキスト ボックス 59"/>
            <p:cNvSpPr txBox="1"/>
            <p:nvPr/>
          </p:nvSpPr>
          <p:spPr bwMode="auto">
            <a:xfrm>
              <a:off x="7736615" y="2690166"/>
              <a:ext cx="83733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rtlCol="0" anchor="ctr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フィルター</a:t>
              </a:r>
            </a:p>
          </p:txBody>
        </p:sp>
        <p:sp>
          <p:nvSpPr>
            <p:cNvPr id="61" name="テキスト ボックス 60"/>
            <p:cNvSpPr txBox="1"/>
            <p:nvPr/>
          </p:nvSpPr>
          <p:spPr bwMode="auto">
            <a:xfrm>
              <a:off x="6933511" y="3409950"/>
              <a:ext cx="164044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rtlCol="0" anchor="ctr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カプセル充填部（穴）</a:t>
              </a:r>
            </a:p>
          </p:txBody>
        </p:sp>
        <p:sp>
          <p:nvSpPr>
            <p:cNvPr id="62" name="テキスト ボックス 61"/>
            <p:cNvSpPr txBox="1"/>
            <p:nvPr/>
          </p:nvSpPr>
          <p:spPr bwMode="auto">
            <a:xfrm>
              <a:off x="5050263" y="3717598"/>
              <a:ext cx="43177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rtlCol="0" anchor="ctr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基部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 bwMode="auto">
            <a:xfrm>
              <a:off x="8025155" y="3697561"/>
              <a:ext cx="54879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rtlCol="0" anchor="ctr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ボタン</a:t>
              </a:r>
            </a:p>
          </p:txBody>
        </p:sp>
        <p:cxnSp>
          <p:nvCxnSpPr>
            <p:cNvPr id="64" name="直線矢印コネクタ 63"/>
            <p:cNvCxnSpPr/>
            <p:nvPr/>
          </p:nvCxnSpPr>
          <p:spPr>
            <a:xfrm rot="10800000">
              <a:off x="6936582" y="2057401"/>
              <a:ext cx="537375" cy="1593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>
              <a:stCxn id="61" idx="1"/>
            </p:cNvCxnSpPr>
            <p:nvPr/>
          </p:nvCxnSpPr>
          <p:spPr>
            <a:xfrm rot="10800000">
              <a:off x="6318251" y="3517672"/>
              <a:ext cx="615261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>
              <a:stCxn id="63" idx="1"/>
            </p:cNvCxnSpPr>
            <p:nvPr/>
          </p:nvCxnSpPr>
          <p:spPr>
            <a:xfrm rot="10800000">
              <a:off x="6755607" y="3805239"/>
              <a:ext cx="1269549" cy="45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矢印コネクタ 66"/>
            <p:cNvCxnSpPr>
              <a:stCxn id="62" idx="3"/>
            </p:cNvCxnSpPr>
            <p:nvPr/>
          </p:nvCxnSpPr>
          <p:spPr>
            <a:xfrm flipV="1">
              <a:off x="5482039" y="3824288"/>
              <a:ext cx="378217" cy="1032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矢印コネクタ 67"/>
            <p:cNvCxnSpPr>
              <a:stCxn id="60" idx="1"/>
            </p:cNvCxnSpPr>
            <p:nvPr/>
          </p:nvCxnSpPr>
          <p:spPr>
            <a:xfrm rot="10800000" flipV="1">
              <a:off x="6457951" y="2797887"/>
              <a:ext cx="1278665" cy="81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図 20" descr="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8936" y="4304928"/>
            <a:ext cx="1415491" cy="117774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22" name="図 21" descr="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59959" y="6033120"/>
            <a:ext cx="1356512" cy="136001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3" name="正方形/長方形 22"/>
          <p:cNvSpPr/>
          <p:nvPr/>
        </p:nvSpPr>
        <p:spPr>
          <a:xfrm>
            <a:off x="3557506" y="2423214"/>
            <a:ext cx="31118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/>
              <a:t>※</a:t>
            </a:r>
            <a:r>
              <a:rPr lang="ja-JP" altLang="en-US" sz="1600" b="1" dirty="0" smtClean="0"/>
              <a:t>新しく処方されたときは吸入器</a:t>
            </a:r>
            <a:br>
              <a:rPr lang="ja-JP" altLang="en-US" sz="1600" b="1" dirty="0" smtClean="0"/>
            </a:br>
            <a:r>
              <a:rPr lang="ja-JP" altLang="en-US" sz="1600" b="1" dirty="0" smtClean="0"/>
              <a:t>　も交換してください</a:t>
            </a:r>
            <a:endParaRPr lang="en-US" altLang="ja-JP" sz="1600" b="1" dirty="0" smtClean="0"/>
          </a:p>
        </p:txBody>
      </p:sp>
      <p:sp>
        <p:nvSpPr>
          <p:cNvPr id="24" name="正方形/長方形 23"/>
          <p:cNvSpPr/>
          <p:nvPr/>
        </p:nvSpPr>
        <p:spPr>
          <a:xfrm>
            <a:off x="3557506" y="1359120"/>
            <a:ext cx="2924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/>
              <a:t>※</a:t>
            </a:r>
            <a:r>
              <a:rPr lang="ja-JP" altLang="en-US" sz="1600" b="1" dirty="0" smtClean="0"/>
              <a:t>吸入時にカラカラ音が聞こえ</a:t>
            </a:r>
            <a:br>
              <a:rPr lang="ja-JP" altLang="en-US" sz="1600" b="1" dirty="0" smtClean="0"/>
            </a:br>
            <a:r>
              <a:rPr lang="ja-JP" altLang="en-US" sz="1600" b="1" dirty="0" smtClean="0"/>
              <a:t>　</a:t>
            </a:r>
            <a:r>
              <a:rPr lang="ja-JP" altLang="en-US" sz="1600" b="1" dirty="0" err="1" smtClean="0"/>
              <a:t>て</a:t>
            </a:r>
            <a:r>
              <a:rPr lang="ja-JP" altLang="en-US" sz="1600" b="1" dirty="0" smtClean="0"/>
              <a:t>いることを確認します。</a:t>
            </a:r>
            <a:endParaRPr lang="en-US" altLang="ja-JP" sz="1600" b="1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89040" y="967533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2014</a:t>
            </a:r>
            <a:r>
              <a:rPr kumimoji="1" lang="ja-JP" altLang="en-US" sz="1000" b="1" dirty="0" smtClean="0"/>
              <a:t>年　</a:t>
            </a:r>
            <a:r>
              <a:rPr lang="ja-JP" altLang="en-US" sz="1000" b="1" dirty="0" smtClean="0"/>
              <a:t>埼玉吸入療法</a:t>
            </a:r>
            <a:r>
              <a:rPr lang="ja-JP" altLang="en-US" sz="1000" b="1" dirty="0" smtClean="0"/>
              <a:t>サポートネットワーク　</a:t>
            </a:r>
            <a:r>
              <a:rPr kumimoji="1" lang="en-US" altLang="ja-JP" sz="1000" b="1" dirty="0" smtClean="0"/>
              <a:t>v140303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92916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141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53</cp:revision>
  <cp:lastPrinted>2013-05-28T09:10:05Z</cp:lastPrinted>
  <dcterms:created xsi:type="dcterms:W3CDTF">2013-05-27T07:05:12Z</dcterms:created>
  <dcterms:modified xsi:type="dcterms:W3CDTF">2018-11-05T07:08:37Z</dcterms:modified>
</cp:coreProperties>
</file>