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605"/>
    <a:srgbClr val="E18805"/>
    <a:srgbClr val="FFFF99"/>
    <a:srgbClr val="FFCC66"/>
    <a:srgbClr val="FBD4B3"/>
    <a:srgbClr val="FFCC99"/>
    <a:srgbClr val="009999"/>
    <a:srgbClr val="D3D3D3"/>
    <a:srgbClr val="00CC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0F89896F-5690-41DE-A343-F50F14A5715E}"/>
    <pc:docChg chg="undo custSel addSld delSld">
      <pc:chgData name="杉田英章" userId="00a59383-9e79-490f-8b9c-ad80059ef5d5" providerId="ADAL" clId="{0F89896F-5690-41DE-A343-F50F14A5715E}" dt="2022-08-27T16:23:59.393" v="2" actId="47"/>
      <pc:docMkLst>
        <pc:docMk/>
      </pc:docMkLst>
      <pc:sldChg chg="add del">
        <pc:chgData name="杉田英章" userId="00a59383-9e79-490f-8b9c-ad80059ef5d5" providerId="ADAL" clId="{0F89896F-5690-41DE-A343-F50F14A5715E}" dt="2022-08-27T16:23:59.393" v="2" actId="47"/>
        <pc:sldMkLst>
          <pc:docMk/>
          <pc:sldMk cId="4268145731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2022/8/28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311F225C-F994-466D-AA30-4AF8A93170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r="8289"/>
          <a:stretch/>
        </p:blipFill>
        <p:spPr>
          <a:xfrm>
            <a:off x="166217" y="1487613"/>
            <a:ext cx="2186007" cy="116113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E4E6E69-6D55-4241-9E40-DA5048B8CC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906" y="1409617"/>
            <a:ext cx="1217388" cy="136793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59104"/>
              </p:ext>
            </p:extLst>
          </p:nvPr>
        </p:nvGraphicFramePr>
        <p:xfrm>
          <a:off x="72008" y="3632992"/>
          <a:ext cx="6741368" cy="59065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ポイント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①吸入準備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□使用回数が残っていることを確認します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□キャップの左右を持って外します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□吸入器をよく振ります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67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軽く息を吐いてから吸入口をくわえます</a:t>
                      </a:r>
                      <a:endParaRPr kumimoji="1" lang="ja-JP" alt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111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□息を吸いながらボタンを押し、薬剤をゆっくり深く吸い込みます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55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口から本体を離して、苦しくない程度（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31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①－⑤を指示された回数繰り返します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（通常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回、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吸入）</a:t>
                      </a:r>
                      <a:endParaRPr kumimoji="1" lang="ja-JP" altLang="en-US" sz="15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吸入口を拭いて、キャップを閉めます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r>
                        <a:rPr kumimoji="1" lang="ja-JP" altLang="en-US" sz="1700" b="1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5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回ずつを目安にうがいをします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4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（初回、洗浄後）空うち</a:t>
                      </a:r>
                      <a:endParaRPr kumimoji="1" lang="en-US" altLang="ja-JP" sz="17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7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7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7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7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1.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キャップを外し吸入器をよく振ります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2.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ボタンを押して空噴霧します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3.1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を２回繰り返します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F99605"/>
          </a:solidFill>
          <a:ln>
            <a:solidFill>
              <a:srgbClr val="E18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エアロスフィア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ビレーズトリ・ビベスピ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099" y="1166293"/>
            <a:ext cx="6585595" cy="1842491"/>
          </a:xfrm>
          <a:prstGeom prst="roundRect">
            <a:avLst/>
          </a:prstGeom>
          <a:noFill/>
          <a:ln>
            <a:solidFill>
              <a:srgbClr val="E18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rgbClr val="F99605"/>
          </a:solidFill>
          <a:ln>
            <a:solidFill>
              <a:srgbClr val="E188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488960" y="1323282"/>
            <a:ext cx="33244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プッシュサポーター（吸入補助具）　</a:t>
            </a: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は原則使用します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インジケーターの残数を確認します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本体を親指、人差し指と中指で支え　　　　　　　　　　　　　　　　　　　　　　　　　</a:t>
            </a:r>
            <a:r>
              <a:rPr lang="ja-JP" altLang="en-US" sz="1400" b="1" dirty="0" err="1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lang="ja-JP" altLang="en-US" sz="140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持ちます（上下注意）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</a:t>
            </a: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前を向きます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89040" y="9675331"/>
            <a:ext cx="26260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</a:t>
            </a:r>
            <a:r>
              <a:rPr lang="en-US" altLang="ja-JP" sz="1000" b="1" dirty="0"/>
              <a:t>2</a:t>
            </a:r>
            <a:r>
              <a:rPr kumimoji="1" lang="ja-JP" altLang="en-US" sz="1000" b="1" dirty="0"/>
              <a:t>年　埼玉吸入療法サポートネットワーク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5402" y="3044257"/>
            <a:ext cx="6647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プッシュ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を調剤時都度添付しない場合、捨ててしまっていないか確認してください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2036784" y="8697416"/>
            <a:ext cx="904875" cy="550863"/>
            <a:chOff x="7230792" y="9138413"/>
            <a:chExt cx="904875" cy="550863"/>
          </a:xfrm>
        </p:grpSpPr>
        <p:sp>
          <p:nvSpPr>
            <p:cNvPr id="38" name="円/楕円 22"/>
            <p:cNvSpPr>
              <a:spLocks noChangeArrowheads="1"/>
            </p:cNvSpPr>
            <p:nvPr/>
          </p:nvSpPr>
          <p:spPr bwMode="auto">
            <a:xfrm>
              <a:off x="7408593" y="9138413"/>
              <a:ext cx="549275" cy="550863"/>
            </a:xfrm>
            <a:prstGeom prst="ellipse">
              <a:avLst/>
            </a:pr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9" name="正方形/長方形 21"/>
            <p:cNvSpPr>
              <a:spLocks noChangeArrowheads="1"/>
            </p:cNvSpPr>
            <p:nvPr/>
          </p:nvSpPr>
          <p:spPr bwMode="auto">
            <a:xfrm>
              <a:off x="7230792" y="9195618"/>
              <a:ext cx="904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2</a:t>
              </a:r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回</a:t>
              </a: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空噴霧</a:t>
              </a:r>
            </a:p>
          </p:txBody>
        </p:sp>
      </p:grpSp>
      <p:pic>
        <p:nvPicPr>
          <p:cNvPr id="12" name="図 11">
            <a:extLst>
              <a:ext uri="{FF2B5EF4-FFF2-40B4-BE49-F238E27FC236}">
                <a16:creationId xmlns:a16="http://schemas.microsoft.com/office/drawing/2014/main" id="{BE5B1770-C330-43FA-88CE-89B72D93EC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8701405"/>
            <a:ext cx="847937" cy="669284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541D97E-8A2B-49FB-B787-1301C15674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74" y="4059902"/>
            <a:ext cx="1067106" cy="771522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D65595C-E00C-4C2E-94D0-564269BDD7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74" y="5076185"/>
            <a:ext cx="1067106" cy="746069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0E71A94-EBFE-4DBE-99E9-DED188499521}"/>
              </a:ext>
            </a:extLst>
          </p:cNvPr>
          <p:cNvSpPr txBox="1"/>
          <p:nvPr/>
        </p:nvSpPr>
        <p:spPr>
          <a:xfrm>
            <a:off x="162100" y="3255286"/>
            <a:ext cx="6494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小窓表示、アクチュエーターの洗浄についてはメーカー製リーフレットを併用してください</a:t>
            </a:r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52E90497-5B21-424B-8286-E0BB870D7F30}"/>
              </a:ext>
            </a:extLst>
          </p:cNvPr>
          <p:cNvSpPr/>
          <p:nvPr/>
        </p:nvSpPr>
        <p:spPr>
          <a:xfrm rot="4987790">
            <a:off x="1914322" y="5247363"/>
            <a:ext cx="76697" cy="62956"/>
          </a:xfrm>
          <a:prstGeom prst="rightArrow">
            <a:avLst/>
          </a:prstGeom>
          <a:solidFill>
            <a:srgbClr val="F99605"/>
          </a:solidFill>
          <a:ln>
            <a:solidFill>
              <a:srgbClr val="F99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矢印: 折線 21">
            <a:extLst>
              <a:ext uri="{FF2B5EF4-FFF2-40B4-BE49-F238E27FC236}">
                <a16:creationId xmlns:a16="http://schemas.microsoft.com/office/drawing/2014/main" id="{9D0B7793-A23E-469D-8F4E-A1D5F2409172}"/>
              </a:ext>
            </a:extLst>
          </p:cNvPr>
          <p:cNvSpPr/>
          <p:nvPr/>
        </p:nvSpPr>
        <p:spPr>
          <a:xfrm rot="13498469" flipH="1" flipV="1">
            <a:off x="2140664" y="5583994"/>
            <a:ext cx="219723" cy="94814"/>
          </a:xfrm>
          <a:prstGeom prst="bentArrow">
            <a:avLst>
              <a:gd name="adj1" fmla="val 19112"/>
              <a:gd name="adj2" fmla="val 33918"/>
              <a:gd name="adj3" fmla="val 50000"/>
              <a:gd name="adj4" fmla="val 75638"/>
            </a:avLst>
          </a:prstGeom>
          <a:solidFill>
            <a:srgbClr val="F99605"/>
          </a:solidFill>
          <a:ln>
            <a:solidFill>
              <a:srgbClr val="F99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4B71B69B-7EB4-495C-8BEE-A7962DEBE3E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431" y="8701405"/>
            <a:ext cx="821858" cy="669284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55DA0144-8122-4CAC-BE66-3017341D1080}"/>
              </a:ext>
            </a:extLst>
          </p:cNvPr>
          <p:cNvSpPr/>
          <p:nvPr/>
        </p:nvSpPr>
        <p:spPr>
          <a:xfrm rot="5400000">
            <a:off x="1079594" y="8970804"/>
            <a:ext cx="242987" cy="118398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3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426585E121DE4382ED666CABB36B4F" ma:contentTypeVersion="8" ma:contentTypeDescription="新しいドキュメントを作成します。" ma:contentTypeScope="" ma:versionID="19db53323e21daed08b0dd6efbfe8291">
  <xsd:schema xmlns:xsd="http://www.w3.org/2001/XMLSchema" xmlns:xs="http://www.w3.org/2001/XMLSchema" xmlns:p="http://schemas.microsoft.com/office/2006/metadata/properties" xmlns:ns3="ff9bd5a3-ccb2-461d-aa95-bf7702748576" targetNamespace="http://schemas.microsoft.com/office/2006/metadata/properties" ma:root="true" ma:fieldsID="97ae2176cf177af581a6e9be9c735988" ns3:_="">
    <xsd:import namespace="ff9bd5a3-ccb2-461d-aa95-bf7702748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bd5a3-ccb2-461d-aa95-bf7702748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D014E8-E53B-4EDF-BED2-C9CD169B6426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ff9bd5a3-ccb2-461d-aa95-bf7702748576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43C51D-1FA2-4844-A0FB-0C11DB154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9bd5a3-ccb2-461d-aa95-bf7702748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146D60-CEA0-4B39-8BD4-4866FDA093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280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83</cp:revision>
  <cp:lastPrinted>2019-12-04T16:56:18Z</cp:lastPrinted>
  <dcterms:created xsi:type="dcterms:W3CDTF">2013-05-27T07:05:12Z</dcterms:created>
  <dcterms:modified xsi:type="dcterms:W3CDTF">2022-08-27T16:24:03Z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0x010100DF426585E121DE4382ED666CABB36B4F</vt:lpwstr>
  </property>
</Properties>
</file>