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009999"/>
    <a:srgbClr val="00CC99"/>
    <a:srgbClr val="B3FFD9"/>
    <a:srgbClr val="E5FFF2"/>
    <a:srgbClr val="99FFCC"/>
    <a:srgbClr val="CCFFCC"/>
    <a:srgbClr val="66FFCC"/>
    <a:srgbClr val="00FFCC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36" y="-330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杉田英章" userId="00a59383-9e79-490f-8b9c-ad80059ef5d5" providerId="ADAL" clId="{7C4622B1-6603-489A-93F9-9BC9318D2282}"/>
    <pc:docChg chg="modSld">
      <pc:chgData name="杉田英章" userId="00a59383-9e79-490f-8b9c-ad80059ef5d5" providerId="ADAL" clId="{7C4622B1-6603-489A-93F9-9BC9318D2282}" dt="2020-04-21T04:44:54.060" v="19" actId="20577"/>
      <pc:docMkLst>
        <pc:docMk/>
      </pc:docMkLst>
      <pc:sldChg chg="modSp">
        <pc:chgData name="杉田英章" userId="00a59383-9e79-490f-8b9c-ad80059ef5d5" providerId="ADAL" clId="{7C4622B1-6603-489A-93F9-9BC9318D2282}" dt="2020-04-21T04:44:54.060" v="19" actId="20577"/>
        <pc:sldMkLst>
          <pc:docMk/>
          <pc:sldMk cId="3929503081" sldId="260"/>
        </pc:sldMkLst>
        <pc:spChg chg="mod">
          <ac:chgData name="杉田英章" userId="00a59383-9e79-490f-8b9c-ad80059ef5d5" providerId="ADAL" clId="{7C4622B1-6603-489A-93F9-9BC9318D2282}" dt="2020-04-21T04:44:54.060" v="19" actId="20577"/>
          <ac:spMkLst>
            <pc:docMk/>
            <pc:sldMk cId="3929503081" sldId="260"/>
            <ac:spMk id="27" creationId="{00000000-0000-0000-0000-000000000000}"/>
          </ac:spMkLst>
        </pc:spChg>
        <pc:graphicFrameChg chg="modGraphic">
          <ac:chgData name="杉田英章" userId="00a59383-9e79-490f-8b9c-ad80059ef5d5" providerId="ADAL" clId="{7C4622B1-6603-489A-93F9-9BC9318D2282}" dt="2020-04-21T04:44:35.188" v="0" actId="6549"/>
          <ac:graphicFrameMkLst>
            <pc:docMk/>
            <pc:sldMk cId="3929503081" sldId="260"/>
            <ac:graphicFrameMk id="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>
            <a:extLst>
              <a:ext uri="{FF2B5EF4-FFF2-40B4-BE49-F238E27FC236}">
                <a16:creationId xmlns:a16="http://schemas.microsoft.com/office/drawing/2014/main" id="{3DC73335-5973-430C-BA4E-3137F25012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435" y="1383307"/>
            <a:ext cx="1939592" cy="1553469"/>
          </a:xfrm>
          <a:prstGeom prst="rect">
            <a:avLst/>
          </a:prstGeom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173197"/>
              </p:ext>
            </p:extLst>
          </p:nvPr>
        </p:nvGraphicFramePr>
        <p:xfrm>
          <a:off x="72008" y="3632992"/>
          <a:ext cx="6741368" cy="52969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24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862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</a:p>
                  </a:txBody>
                  <a:tcP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ポイント</a:t>
                      </a:r>
                    </a:p>
                  </a:txBody>
                  <a:tcPr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934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①吸入準備</a:t>
                      </a:r>
                    </a:p>
                  </a:txBody>
                  <a:tcPr>
                    <a:solidFill>
                      <a:srgbClr val="99FFCC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□使用回数が残っていることを確認します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□キャップを引き抜くように外します</a:t>
                      </a:r>
                      <a:endParaRPr kumimoji="1" lang="en-US" altLang="ja-JP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□吸入器をよく振ります</a:t>
                      </a:r>
                      <a:endParaRPr kumimoji="1" lang="en-US" altLang="ja-JP" sz="15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99FFCC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567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②息吐き</a:t>
                      </a:r>
                    </a:p>
                  </a:txBody>
                  <a:tcPr>
                    <a:solidFill>
                      <a:srgbClr val="99FFC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軽く息を吐いてから吸入口をくわえます</a:t>
                      </a:r>
                      <a:endParaRPr kumimoji="1" lang="ja-JP" alt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9FFCC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111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③吸入</a:t>
                      </a:r>
                    </a:p>
                  </a:txBody>
                  <a:tcPr>
                    <a:solidFill>
                      <a:srgbClr val="99FFCC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□息を吸いながらボタンを押し、薬剤を</a:t>
                      </a:r>
                      <a:r>
                        <a:rPr kumimoji="1" lang="ja-JP" altLang="en-US" sz="15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ゆっくり深く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吸い込みます</a:t>
                      </a:r>
                      <a:endParaRPr kumimoji="1" lang="en-US" altLang="ja-JP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9FFCC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055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④息止め</a:t>
                      </a:r>
                    </a:p>
                  </a:txBody>
                  <a:tcPr>
                    <a:solidFill>
                      <a:srgbClr val="E5FF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口から本体を離して、苦しくない程度（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秒程度）息止めます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E5F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131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⑤息吐き</a:t>
                      </a:r>
                    </a:p>
                  </a:txBody>
                  <a:tcPr>
                    <a:solidFill>
                      <a:srgbClr val="B3FF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息をゆっくり吐き出します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B3F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7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⑥繰り返し</a:t>
                      </a:r>
                    </a:p>
                  </a:txBody>
                  <a:tcPr>
                    <a:solidFill>
                      <a:srgbClr val="E5FF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①－⑤を指示された回数繰り返します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（通常</a:t>
                      </a:r>
                      <a:r>
                        <a:rPr kumimoji="1" lang="en-US" altLang="ja-JP" sz="15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5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kumimoji="1" lang="en-US" altLang="ja-JP" sz="15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5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回、</a:t>
                      </a:r>
                      <a:r>
                        <a:rPr kumimoji="1" lang="en-US" altLang="ja-JP" sz="15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5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</a:t>
                      </a:r>
                      <a:r>
                        <a:rPr kumimoji="1" lang="en-US" altLang="ja-JP" sz="15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5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吸入）</a:t>
                      </a:r>
                    </a:p>
                  </a:txBody>
                  <a:tcPr>
                    <a:solidFill>
                      <a:srgbClr val="E5F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862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⑦後片付け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rgbClr val="B3FF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吸入口を拭いて、キャップを閉めます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B w="12700" cmpd="sng">
                      <a:noFill/>
                    </a:lnB>
                    <a:solidFill>
                      <a:srgbClr val="B3F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475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⑧うがい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F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ブクブク：くちの中、ガラガラ：のど、</a:t>
                      </a:r>
                      <a:r>
                        <a:rPr kumimoji="1" lang="ja-JP" altLang="en-US" sz="15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の各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回ずつを目安にうがいをします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4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（初回のみ）空うち</a:t>
                      </a:r>
                    </a:p>
                  </a:txBody>
                  <a:tcPr>
                    <a:lnT w="12700" cmpd="sng">
                      <a:noFill/>
                    </a:lnT>
                    <a:solidFill>
                      <a:srgbClr val="99FF9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en-US" altLang="ja-JP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1.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キャップを外し、吸入器をよく振ります</a:t>
                      </a:r>
                      <a:endParaRPr kumimoji="1" lang="en-US" altLang="ja-JP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en-US" altLang="ja-JP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2.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ボタンを押して空噴霧します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en-US" altLang="ja-JP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3.1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と</a:t>
                      </a:r>
                      <a:r>
                        <a:rPr kumimoji="1" lang="en-US" altLang="ja-JP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</a:t>
                      </a:r>
                      <a:r>
                        <a:rPr kumimoji="1" lang="en-US" altLang="ja-JP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回繰り返します</a:t>
                      </a:r>
                    </a:p>
                  </a:txBody>
                  <a:tcPr>
                    <a:lnT w="12700" cmpd="sng">
                      <a:noFill/>
                    </a:lnT>
                    <a:solidFill>
                      <a:srgbClr val="99FF99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00CC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エアロスフィア</a:t>
            </a:r>
            <a:r>
              <a:rPr lang="en-US" altLang="ja-JP" b="1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ビレーズトリ・ビベスピ</a:t>
            </a:r>
            <a:r>
              <a:rPr lang="en-US" altLang="ja-JP" b="1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62100" y="1166293"/>
            <a:ext cx="6507260" cy="1842491"/>
          </a:xfrm>
          <a:prstGeom prst="roundRect">
            <a:avLst/>
          </a:prstGeom>
          <a:noFill/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1051992"/>
            <a:ext cx="3559402" cy="228601"/>
          </a:xfrm>
          <a:prstGeom prst="roundRect">
            <a:avLst/>
          </a:prstGeom>
          <a:solidFill>
            <a:srgbClr val="00CC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吸入手順・評価票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423279" y="1323282"/>
            <a:ext cx="332441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プッシュサポーター（吸入補助具）　</a:t>
            </a: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は原則使用します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アルミ缶を人差し指と中指で支えて</a:t>
            </a: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持ちます（上下注意）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背筋を伸ばして胸をはりまっすぐ</a:t>
            </a: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前を向きます</a:t>
            </a:r>
          </a:p>
          <a:p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使用終了日を本体に書いておきます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789040" y="9675331"/>
            <a:ext cx="30203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/>
              <a:t>2020</a:t>
            </a:r>
            <a:r>
              <a:rPr kumimoji="1" lang="ja-JP" altLang="en-US" sz="1000" b="1" dirty="0"/>
              <a:t>年　埼玉吸入療法サポートネットワーク </a:t>
            </a:r>
            <a:r>
              <a:rPr kumimoji="1" lang="en-US" altLang="ja-JP" sz="1000" b="1" dirty="0"/>
              <a:t>v200425</a:t>
            </a:r>
            <a:endParaRPr kumimoji="1" lang="ja-JP" altLang="en-US" sz="10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5402" y="3044257"/>
            <a:ext cx="66479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プッシュ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サポーター</a:t>
            </a:r>
            <a:r>
              <a:rPr kumimoji="1"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を調剤時都度添付しない場合、捨ててしまっていないか確認してください</a:t>
            </a:r>
          </a:p>
        </p:txBody>
      </p:sp>
      <p:grpSp>
        <p:nvGrpSpPr>
          <p:cNvPr id="36" name="グループ化 35"/>
          <p:cNvGrpSpPr/>
          <p:nvPr/>
        </p:nvGrpSpPr>
        <p:grpSpPr>
          <a:xfrm>
            <a:off x="2111113" y="8591398"/>
            <a:ext cx="904875" cy="550863"/>
            <a:chOff x="7230792" y="9138413"/>
            <a:chExt cx="904875" cy="550863"/>
          </a:xfrm>
        </p:grpSpPr>
        <p:sp>
          <p:nvSpPr>
            <p:cNvPr id="38" name="円/楕円 22"/>
            <p:cNvSpPr>
              <a:spLocks noChangeArrowheads="1"/>
            </p:cNvSpPr>
            <p:nvPr/>
          </p:nvSpPr>
          <p:spPr bwMode="auto">
            <a:xfrm>
              <a:off x="7408593" y="9138413"/>
              <a:ext cx="549275" cy="550863"/>
            </a:xfrm>
            <a:prstGeom prst="ellipse">
              <a:avLst/>
            </a:prstGeom>
            <a:solidFill>
              <a:srgbClr val="D67D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/>
              <a:endParaRPr lang="ja-JP" altLang="en-US"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39" name="正方形/長方形 21"/>
            <p:cNvSpPr>
              <a:spLocks noChangeArrowheads="1"/>
            </p:cNvSpPr>
            <p:nvPr/>
          </p:nvSpPr>
          <p:spPr bwMode="auto">
            <a:xfrm>
              <a:off x="7230792" y="9195618"/>
              <a:ext cx="9048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/>
              <a:r>
                <a:rPr lang="en-US" altLang="ja-JP" sz="10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ＭＳ Ｐゴシック" panose="020B0600070205080204" pitchFamily="50" charset="-128"/>
                </a:rPr>
                <a:t>4</a:t>
              </a:r>
              <a:r>
                <a:rPr lang="ja-JP" altLang="en-US" sz="10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ＭＳ Ｐゴシック" panose="020B0600070205080204" pitchFamily="50" charset="-128"/>
                </a:rPr>
                <a:t>回</a:t>
              </a:r>
            </a:p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ＭＳ Ｐゴシック" panose="020B0600070205080204" pitchFamily="50" charset="-128"/>
                </a:rPr>
                <a:t>空噴霧</a:t>
              </a:r>
            </a:p>
          </p:txBody>
        </p:sp>
      </p:grpSp>
      <p:pic>
        <p:nvPicPr>
          <p:cNvPr id="11" name="図 10">
            <a:extLst>
              <a:ext uri="{FF2B5EF4-FFF2-40B4-BE49-F238E27FC236}">
                <a16:creationId xmlns:a16="http://schemas.microsoft.com/office/drawing/2014/main" id="{0F6CBF98-1148-4E12-8359-1AB1B563AF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113" y="1370106"/>
            <a:ext cx="1343025" cy="1571625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BE5B1770-C330-43FA-88CE-89B72D93EC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003" y="8532188"/>
            <a:ext cx="2028552" cy="669284"/>
          </a:xfrm>
          <a:prstGeom prst="rect">
            <a:avLst/>
          </a:prstGeom>
          <a:ln w="12700">
            <a:solidFill>
              <a:srgbClr val="00B050"/>
            </a:solidFill>
          </a:ln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A541D97E-8A2B-49FB-B787-1301C15674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7574" y="3999529"/>
            <a:ext cx="1067106" cy="892269"/>
          </a:xfrm>
          <a:prstGeom prst="rect">
            <a:avLst/>
          </a:prstGeom>
          <a:ln w="12700">
            <a:solidFill>
              <a:srgbClr val="00B050"/>
            </a:solidFill>
          </a:ln>
        </p:spPr>
      </p:pic>
      <p:pic>
        <p:nvPicPr>
          <p:cNvPr id="20" name="図 19" descr="人, 屋内, 男, 持つ が含まれている画像&#10;&#10;自動的に生成された説明">
            <a:extLst>
              <a:ext uri="{FF2B5EF4-FFF2-40B4-BE49-F238E27FC236}">
                <a16:creationId xmlns:a16="http://schemas.microsoft.com/office/drawing/2014/main" id="{0D65595C-E00C-4C2E-94D0-564269BDD7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574" y="5036058"/>
            <a:ext cx="1067106" cy="826323"/>
          </a:xfrm>
          <a:prstGeom prst="rect">
            <a:avLst/>
          </a:prstGeom>
          <a:ln w="12700">
            <a:solidFill>
              <a:srgbClr val="00B050"/>
            </a:solidFill>
          </a:ln>
        </p:spPr>
      </p:pic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B0E71A94-EBFE-4DBE-99E9-DED188499521}"/>
              </a:ext>
            </a:extLst>
          </p:cNvPr>
          <p:cNvSpPr txBox="1"/>
          <p:nvPr/>
        </p:nvSpPr>
        <p:spPr>
          <a:xfrm>
            <a:off x="162100" y="3255286"/>
            <a:ext cx="64940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小窓表示、アクチュエーターの洗浄についてはメーカー製リーフレットを併用してください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929503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F426585E121DE4382ED666CABB36B4F" ma:contentTypeVersion="8" ma:contentTypeDescription="新しいドキュメントを作成します。" ma:contentTypeScope="" ma:versionID="19db53323e21daed08b0dd6efbfe8291">
  <xsd:schema xmlns:xsd="http://www.w3.org/2001/XMLSchema" xmlns:xs="http://www.w3.org/2001/XMLSchema" xmlns:p="http://schemas.microsoft.com/office/2006/metadata/properties" xmlns:ns3="ff9bd5a3-ccb2-461d-aa95-bf7702748576" targetNamespace="http://schemas.microsoft.com/office/2006/metadata/properties" ma:root="true" ma:fieldsID="97ae2176cf177af581a6e9be9c735988" ns3:_="">
    <xsd:import namespace="ff9bd5a3-ccb2-461d-aa95-bf77027485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9bd5a3-ccb2-461d-aa95-bf77027485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D014E8-E53B-4EDF-BED2-C9CD169B642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1146D60-CEA0-4B39-8BD4-4866FDA093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43C51D-1FA2-4844-A0FB-0C11DB1545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9bd5a3-ccb2-461d-aa95-bf77027485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283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杉田英章</cp:lastModifiedBy>
  <cp:revision>63</cp:revision>
  <cp:lastPrinted>2019-12-04T16:56:18Z</cp:lastPrinted>
  <dcterms:created xsi:type="dcterms:W3CDTF">2013-05-27T07:05:12Z</dcterms:created>
  <dcterms:modified xsi:type="dcterms:W3CDTF">2020-04-21T04:44:59Z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0x010100DF426585E121DE4382ED666CABB36B4F</vt:lpwstr>
  </property>
</Properties>
</file>