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sldIdLst>
    <p:sldId id="260" r:id="rId5"/>
  </p:sldIdLst>
  <p:sldSz cx="6858000" cy="9906000" type="A4"/>
  <p:notesSz cx="6888163" cy="10020300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12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9FF99"/>
    <a:srgbClr val="009999"/>
    <a:srgbClr val="00CC99"/>
    <a:srgbClr val="B3FFD9"/>
    <a:srgbClr val="E5FFF2"/>
    <a:srgbClr val="99FFCC"/>
    <a:srgbClr val="CCFFCC"/>
    <a:srgbClr val="66FFCC"/>
    <a:srgbClr val="00FFCC"/>
    <a:srgbClr val="33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中間スタイル 2 - アクセント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21E4AEA4-8DFA-4A89-87EB-49C32662AFE0}" styleName="中間スタイル 2 - アクセント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93296810-A885-4BE3-A3E7-6D5BEEA58F35}" styleName="中間スタイル 2 - アクセント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0" d="100"/>
          <a:sy n="100" d="100"/>
        </p:scale>
        <p:origin x="1236" y="-3306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microsoft.com/office/2016/11/relationships/changesInfo" Target="changesInfos/changesInfo1.xml"/><Relationship Id="rId4" Type="http://schemas.openxmlformats.org/officeDocument/2006/relationships/slideMaster" Target="slideMasters/slideMaster1.xml"/><Relationship Id="rId9" Type="http://schemas.openxmlformats.org/officeDocument/2006/relationships/tableStyles" Target="tableStyle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杉田英章" userId="00a59383-9e79-490f-8b9c-ad80059ef5d5" providerId="ADAL" clId="{7C4622B1-6603-489A-93F9-9BC9318D2282}"/>
    <pc:docChg chg="modSld">
      <pc:chgData name="杉田英章" userId="00a59383-9e79-490f-8b9c-ad80059ef5d5" providerId="ADAL" clId="{7C4622B1-6603-489A-93F9-9BC9318D2282}" dt="2020-04-21T04:44:54.060" v="19" actId="20577"/>
      <pc:docMkLst>
        <pc:docMk/>
      </pc:docMkLst>
      <pc:sldChg chg="modSp">
        <pc:chgData name="杉田英章" userId="00a59383-9e79-490f-8b9c-ad80059ef5d5" providerId="ADAL" clId="{7C4622B1-6603-489A-93F9-9BC9318D2282}" dt="2020-04-21T04:44:54.060" v="19" actId="20577"/>
        <pc:sldMkLst>
          <pc:docMk/>
          <pc:sldMk cId="3929503081" sldId="260"/>
        </pc:sldMkLst>
        <pc:spChg chg="mod">
          <ac:chgData name="杉田英章" userId="00a59383-9e79-490f-8b9c-ad80059ef5d5" providerId="ADAL" clId="{7C4622B1-6603-489A-93F9-9BC9318D2282}" dt="2020-04-21T04:44:54.060" v="19" actId="20577"/>
          <ac:spMkLst>
            <pc:docMk/>
            <pc:sldMk cId="3929503081" sldId="260"/>
            <ac:spMk id="27" creationId="{00000000-0000-0000-0000-000000000000}"/>
          </ac:spMkLst>
        </pc:spChg>
        <pc:graphicFrameChg chg="modGraphic">
          <ac:chgData name="杉田英章" userId="00a59383-9e79-490f-8b9c-ad80059ef5d5" providerId="ADAL" clId="{7C4622B1-6603-489A-93F9-9BC9318D2282}" dt="2020-04-21T04:44:35.188" v="0" actId="6549"/>
          <ac:graphicFrameMkLst>
            <pc:docMk/>
            <pc:sldMk cId="3929503081" sldId="260"/>
            <ac:graphicFrameMk id="4" creationId="{00000000-0000-0000-0000-000000000000}"/>
          </ac:graphicFrameMkLst>
        </pc:graphicFrame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514350" y="3077284"/>
            <a:ext cx="5829300" cy="2123369"/>
          </a:xfrm>
        </p:spPr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/>
              <a:t>マスター サブタイトルの書式設定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8736272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1904779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5386387" y="396703"/>
            <a:ext cx="1671638" cy="8452203"/>
          </a:xfrm>
        </p:spPr>
        <p:txBody>
          <a:bodyPr vert="eaVert"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71476" y="396703"/>
            <a:ext cx="4900613" cy="8452203"/>
          </a:xfrm>
        </p:spPr>
        <p:txBody>
          <a:bodyPr vert="eaVert"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56669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6062607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541735" y="6365524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541735" y="4198588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30559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71476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771901" y="2311402"/>
            <a:ext cx="3286125" cy="653750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234315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1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42901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83770" y="2217385"/>
            <a:ext cx="3031332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83770" y="3141486"/>
            <a:ext cx="3031332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806650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84218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545845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342901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681288" y="394409"/>
            <a:ext cx="3833812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342901" y="2072924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04800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1039296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/>
              <a:t>マスター タイトルの書式設定</a:t>
            </a:r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342900" y="2311402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/>
              <a:t>マスター テキストの書式設定</a:t>
            </a:r>
          </a:p>
          <a:p>
            <a:pPr lvl="1"/>
            <a:r>
              <a:rPr kumimoji="1" lang="ja-JP" altLang="en-US"/>
              <a:t>第 </a:t>
            </a:r>
            <a:r>
              <a:rPr kumimoji="1" lang="en-US" altLang="ja-JP"/>
              <a:t>2 </a:t>
            </a:r>
            <a:r>
              <a:rPr kumimoji="1" lang="ja-JP" altLang="en-US"/>
              <a:t>レベル</a:t>
            </a:r>
          </a:p>
          <a:p>
            <a:pPr lvl="2"/>
            <a:r>
              <a:rPr kumimoji="1" lang="ja-JP" altLang="en-US"/>
              <a:t>第 </a:t>
            </a:r>
            <a:r>
              <a:rPr kumimoji="1" lang="en-US" altLang="ja-JP"/>
              <a:t>3 </a:t>
            </a:r>
            <a:r>
              <a:rPr kumimoji="1" lang="ja-JP" altLang="en-US"/>
              <a:t>レベル</a:t>
            </a:r>
          </a:p>
          <a:p>
            <a:pPr lvl="3"/>
            <a:r>
              <a:rPr kumimoji="1" lang="ja-JP" altLang="en-US"/>
              <a:t>第 </a:t>
            </a:r>
            <a:r>
              <a:rPr kumimoji="1" lang="en-US" altLang="ja-JP"/>
              <a:t>4 </a:t>
            </a:r>
            <a:r>
              <a:rPr kumimoji="1" lang="ja-JP" altLang="en-US"/>
              <a:t>レベル</a:t>
            </a:r>
          </a:p>
          <a:p>
            <a:pPr lvl="4"/>
            <a:r>
              <a:rPr kumimoji="1" lang="ja-JP" altLang="en-US"/>
              <a:t>第 </a:t>
            </a:r>
            <a:r>
              <a:rPr kumimoji="1" lang="en-US" altLang="ja-JP"/>
              <a:t>5 </a:t>
            </a:r>
            <a:r>
              <a:rPr kumimoji="1" lang="ja-JP" altLang="en-US"/>
              <a:t>レベル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342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050EC4-2192-4167-A97E-1FFAE6B38891}" type="datetimeFigureOut">
              <a:rPr kumimoji="1" lang="ja-JP" altLang="en-US" smtClean="0"/>
              <a:t>2020/4/21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2343150" y="9181398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4914900" y="9181398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FC84F7-04BE-4202-B4EC-7EBD955657DC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3380224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図 20">
            <a:extLst>
              <a:ext uri="{FF2B5EF4-FFF2-40B4-BE49-F238E27FC236}">
                <a16:creationId xmlns:a16="http://schemas.microsoft.com/office/drawing/2014/main" id="{3DC73335-5973-430C-BA4E-3137F25012E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435" y="1383307"/>
            <a:ext cx="1939592" cy="1553469"/>
          </a:xfrm>
          <a:prstGeom prst="rect">
            <a:avLst/>
          </a:prstGeom>
        </p:spPr>
      </p:pic>
      <p:graphicFrame>
        <p:nvGraphicFramePr>
          <p:cNvPr id="4" name="表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6173197"/>
              </p:ext>
            </p:extLst>
          </p:nvPr>
        </p:nvGraphicFramePr>
        <p:xfrm>
          <a:off x="72008" y="3632992"/>
          <a:ext cx="6741368" cy="5296938"/>
        </p:xfrm>
        <a:graphic>
          <a:graphicData uri="http://schemas.openxmlformats.org/drawingml/2006/table">
            <a:tbl>
              <a:tblPr firstRow="1" bandRow="1">
                <a:tableStyleId>{93296810-A885-4BE3-A3E7-6D5BEEA58F35}</a:tableStyleId>
              </a:tblPr>
              <a:tblGrid>
                <a:gridCol w="29249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642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操作方法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ポイント</a:t>
                      </a:r>
                    </a:p>
                  </a:txBody>
                  <a:tcPr>
                    <a:solidFill>
                      <a:srgbClr val="00CC9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92934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①吸入準備</a:t>
                      </a:r>
                    </a:p>
                  </a:txBody>
                  <a:tcPr>
                    <a:solidFill>
                      <a:srgbClr val="99FFCC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□使用回数が残っていることを確認します</a:t>
                      </a:r>
                      <a:endParaRPr kumimoji="1" lang="en-US" altLang="ja-JP" sz="15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□キャップを引き抜くように外します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□吸入器をよく振ります</a:t>
                      </a:r>
                      <a:endParaRPr kumimoji="1" lang="en-US" altLang="ja-JP" sz="1500" dirty="0">
                        <a:solidFill>
                          <a:schemeClr val="tx1"/>
                        </a:solidFill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</a:txBody>
                  <a:tcPr>
                    <a:solidFill>
                      <a:srgbClr val="99FFC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43567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②息吐き</a:t>
                      </a:r>
                    </a:p>
                  </a:txBody>
                  <a:tcPr>
                    <a:solidFill>
                      <a:srgbClr val="99FFCC">
                        <a:alpha val="25098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軽く息を吐いてから吸入口をくわえます</a:t>
                      </a:r>
                      <a:endParaRPr kumimoji="1" lang="ja-JP" altLang="en-US" sz="14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9FFCC">
                        <a:alpha val="25098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6911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③吸入</a:t>
                      </a:r>
                    </a:p>
                  </a:txBody>
                  <a:tcPr>
                    <a:solidFill>
                      <a:srgbClr val="99FFCC">
                        <a:alpha val="74902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□息を吸いながらボタンを押し、薬剤を</a:t>
                      </a:r>
                      <a:r>
                        <a:rPr kumimoji="1" lang="ja-JP" altLang="en-US" sz="1500" dirty="0">
                          <a:solidFill>
                            <a:srgbClr val="FF0000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ゆっくり深く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吸い込みます</a:t>
                      </a:r>
                      <a:endParaRPr kumimoji="1" lang="en-US" altLang="ja-JP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99FFCC">
                        <a:alpha val="74902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6055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④息止め</a:t>
                      </a: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口から本体を離して、苦しくない程度（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5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秒程度）息止めます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48131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⑤息吐き</a:t>
                      </a:r>
                    </a:p>
                  </a:txBody>
                  <a:tcPr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息をゆっくり吐き出します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⑥繰り返し</a:t>
                      </a:r>
                    </a:p>
                  </a:txBody>
                  <a:tcP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①－⑤を指示された回数繰り返します</a:t>
                      </a: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　（通常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日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回、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</a:t>
                      </a:r>
                      <a:r>
                        <a:rPr kumimoji="1" lang="en-US" altLang="ja-JP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500" dirty="0">
                          <a:solidFill>
                            <a:schemeClr val="tx1"/>
                          </a:solidFill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吸入）</a:t>
                      </a:r>
                    </a:p>
                  </a:txBody>
                  <a:tcP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39862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⑦後片付け</a:t>
                      </a:r>
                    </a:p>
                  </a:txBody>
                  <a:tcPr>
                    <a:lnB w="12700" cmpd="sng">
                      <a:noFill/>
                    </a:lnB>
                    <a:solidFill>
                      <a:srgbClr val="B3FFD9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吸入口を拭いて、キャップを閉めます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B w="12700" cmpd="sng">
                      <a:noFill/>
                    </a:lnB>
                    <a:solidFill>
                      <a:srgbClr val="B3FFD9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94759">
                <a:tc>
                  <a:txBody>
                    <a:bodyPr/>
                    <a:lstStyle/>
                    <a:p>
                      <a:r>
                        <a:rPr kumimoji="1" lang="ja-JP" altLang="en-US" sz="1700" dirty="0">
                          <a:latin typeface="HG丸ｺﾞｼｯｸM-PRO" pitchFamily="50" charset="-128"/>
                          <a:ea typeface="HG丸ｺﾞｼｯｸM-PRO" pitchFamily="50" charset="-128"/>
                        </a:rPr>
                        <a:t>⑧うがい</a:t>
                      </a: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FF2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 ブクブク：くちの中、ガラガラ：のど、</a:t>
                      </a:r>
                      <a:r>
                        <a:rPr kumimoji="1" lang="ja-JP" altLang="en-US" sz="1500" baseline="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の各</a:t>
                      </a:r>
                      <a:r>
                        <a:rPr kumimoji="1" lang="en-US" altLang="ja-JP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</a:t>
                      </a: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回ずつを目安にうがいをします</a:t>
                      </a:r>
                      <a:endParaRPr kumimoji="1" lang="ja-JP" altLang="en-US" sz="1500" dirty="0">
                        <a:solidFill>
                          <a:schemeClr val="tx2">
                            <a:lumMod val="50000"/>
                          </a:schemeClr>
                        </a:solidFill>
                        <a:latin typeface="HG丸ｺﾞｼｯｸM-PRO" pitchFamily="50" charset="-128"/>
                        <a:ea typeface="HG丸ｺﾞｼｯｸM-PRO" pitchFamily="50" charset="-128"/>
                      </a:endParaRPr>
                    </a:p>
                  </a:txBody>
                  <a:tcPr>
                    <a:lnL w="12700" cmpd="sng">
                      <a:noFill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E5FFF2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64692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7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 （初回のみ）空うち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rgbClr val="99FF99">
                        <a:alpha val="50196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1.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キャップを外し、吸入器をよく振ります</a:t>
                      </a:r>
                      <a:endParaRPr kumimoji="1" lang="en-US" altLang="ja-JP" sz="1400" dirty="0">
                        <a:latin typeface="HG丸ｺﾞｼｯｸM-PRO" panose="020F0600000000000000" pitchFamily="50" charset="-128"/>
                        <a:ea typeface="HG丸ｺﾞｼｯｸM-PRO" panose="020F0600000000000000" pitchFamily="50" charset="-128"/>
                      </a:endParaRPr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2.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ボタンを押して空噴霧します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kumimoji="1" lang="ja-JP" altLang="en-US" sz="15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□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3.1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と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2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を</a:t>
                      </a:r>
                      <a:r>
                        <a:rPr kumimoji="1" lang="en-US" altLang="ja-JP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4</a:t>
                      </a:r>
                      <a:r>
                        <a:rPr kumimoji="1" lang="ja-JP" altLang="en-US" sz="1400" dirty="0">
                          <a:latin typeface="HG丸ｺﾞｼｯｸM-PRO" panose="020F0600000000000000" pitchFamily="50" charset="-128"/>
                          <a:ea typeface="HG丸ｺﾞｼｯｸM-PRO" panose="020F0600000000000000" pitchFamily="50" charset="-128"/>
                        </a:rPr>
                        <a:t>回繰り返します</a:t>
                      </a:r>
                    </a:p>
                  </a:txBody>
                  <a:tcPr>
                    <a:lnT w="12700" cmpd="sng">
                      <a:noFill/>
                    </a:lnT>
                    <a:solidFill>
                      <a:srgbClr val="99FF99">
                        <a:alpha val="50196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角丸四角形 4"/>
          <p:cNvSpPr/>
          <p:nvPr/>
        </p:nvSpPr>
        <p:spPr>
          <a:xfrm>
            <a:off x="395536" y="416496"/>
            <a:ext cx="6129808" cy="504056"/>
          </a:xfrm>
          <a:prstGeom prst="roundRect">
            <a:avLst/>
          </a:prstGeom>
          <a:solidFill>
            <a:srgbClr val="00CC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エアロスフィア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(</a:t>
            </a:r>
            <a:r>
              <a:rPr lang="ja-JP" altLang="en-US" b="1" dirty="0">
                <a:latin typeface="HG丸ｺﾞｼｯｸM-PRO" pitchFamily="50" charset="-128"/>
                <a:ea typeface="HG丸ｺﾞｼｯｸM-PRO" pitchFamily="50" charset="-128"/>
              </a:rPr>
              <a:t>ビレーズトリ・ビベスピ</a:t>
            </a:r>
            <a:r>
              <a:rPr lang="en-US" altLang="ja-JP" b="1" dirty="0">
                <a:latin typeface="HG丸ｺﾞｼｯｸM-PRO" pitchFamily="50" charset="-128"/>
                <a:ea typeface="HG丸ｺﾞｼｯｸM-PRO" pitchFamily="50" charset="-128"/>
              </a:rPr>
              <a:t>)</a:t>
            </a:r>
          </a:p>
        </p:txBody>
      </p:sp>
      <p:sp>
        <p:nvSpPr>
          <p:cNvPr id="7" name="角丸四角形 6"/>
          <p:cNvSpPr/>
          <p:nvPr/>
        </p:nvSpPr>
        <p:spPr>
          <a:xfrm>
            <a:off x="162100" y="1166293"/>
            <a:ext cx="6507260" cy="1842491"/>
          </a:xfrm>
          <a:prstGeom prst="roundRect">
            <a:avLst/>
          </a:prstGeom>
          <a:noFill/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tIns="144000" rtlCol="0" anchor="ctr" anchorCtr="0"/>
          <a:lstStyle/>
          <a:p>
            <a:endParaRPr lang="en-US" altLang="ja-JP" sz="1100" dirty="0">
              <a:solidFill>
                <a:schemeClr val="tx2">
                  <a:lumMod val="50000"/>
                </a:schemeClr>
              </a:solidFill>
              <a:latin typeface="HG丸ｺﾞｼｯｸM-PRO" pitchFamily="50" charset="-128"/>
              <a:ea typeface="HG丸ｺﾞｼｯｸM-PRO" pitchFamily="50" charset="-128"/>
            </a:endParaRPr>
          </a:p>
          <a:p>
            <a:endParaRPr kumimoji="1" lang="ja-JP" altLang="en-US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9" name="角丸四角形 8"/>
          <p:cNvSpPr/>
          <p:nvPr/>
        </p:nvSpPr>
        <p:spPr>
          <a:xfrm>
            <a:off x="373654" y="1051992"/>
            <a:ext cx="3559402" cy="228601"/>
          </a:xfrm>
          <a:prstGeom prst="roundRect">
            <a:avLst/>
          </a:prstGeom>
          <a:solidFill>
            <a:srgbClr val="00CC99"/>
          </a:solidFill>
          <a:ln>
            <a:solidFill>
              <a:srgbClr val="0099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sz="1600" dirty="0">
                <a:latin typeface="HG丸ｺﾞｼｯｸM-PRO" pitchFamily="50" charset="-128"/>
                <a:ea typeface="HG丸ｺﾞｼｯｸM-PRO" pitchFamily="50" charset="-128"/>
              </a:rPr>
              <a:t>デバイス各部位の名称と注意点</a:t>
            </a:r>
            <a:endParaRPr lang="en-US" altLang="ja-JP" sz="1600" dirty="0">
              <a:latin typeface="HG丸ｺﾞｼｯｸM-PRO" pitchFamily="50" charset="-128"/>
              <a:ea typeface="HG丸ｺﾞｼｯｸM-PRO" pitchFamily="50" charset="-128"/>
            </a:endParaRPr>
          </a:p>
        </p:txBody>
      </p:sp>
      <p:sp>
        <p:nvSpPr>
          <p:cNvPr id="13" name="テキスト ボックス 12"/>
          <p:cNvSpPr txBox="1"/>
          <p:nvPr/>
        </p:nvSpPr>
        <p:spPr>
          <a:xfrm>
            <a:off x="406985" y="149369"/>
            <a:ext cx="1210588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000" dirty="0">
                <a:latin typeface="HG丸ｺﾞｼｯｸM-PRO" pitchFamily="50" charset="-128"/>
                <a:ea typeface="HG丸ｺﾞｼｯｸM-PRO" pitchFamily="50" charset="-128"/>
              </a:rPr>
              <a:t>吸入手順・評価票</a:t>
            </a:r>
          </a:p>
        </p:txBody>
      </p:sp>
      <p:sp>
        <p:nvSpPr>
          <p:cNvPr id="3" name="正方形/長方形 2"/>
          <p:cNvSpPr/>
          <p:nvPr/>
        </p:nvSpPr>
        <p:spPr>
          <a:xfrm>
            <a:off x="3423279" y="1323282"/>
            <a:ext cx="3324416" cy="160043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プッシュサポーター（吸入補助具）　</a:t>
            </a: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は原則使用します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アルミ缶を人差し指と中指で支えて</a:t>
            </a: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持ちます（上下注意）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背筋を伸ばして胸をはりまっすぐ</a:t>
            </a:r>
          </a:p>
          <a:p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前を向きます</a:t>
            </a:r>
          </a:p>
          <a:p>
            <a:r>
              <a:rPr lang="en-US" altLang="ja-JP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※ </a:t>
            </a:r>
            <a:r>
              <a:rPr lang="ja-JP" altLang="en-US" sz="1400" b="1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使用終了日を本体に書いておきます</a:t>
            </a:r>
            <a:endParaRPr lang="en-US" altLang="ja-JP" sz="1400" b="1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3789040" y="9675331"/>
            <a:ext cx="302037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1000" b="1" dirty="0"/>
              <a:t>2020</a:t>
            </a:r>
            <a:r>
              <a:rPr kumimoji="1" lang="ja-JP" altLang="en-US" sz="1000" b="1" dirty="0"/>
              <a:t>年　埼玉吸入療法サポートネットワーク </a:t>
            </a:r>
            <a:r>
              <a:rPr kumimoji="1" lang="en-US" altLang="ja-JP" sz="1000" b="1" dirty="0"/>
              <a:t>v200425</a:t>
            </a:r>
            <a:endParaRPr kumimoji="1" lang="ja-JP" altLang="en-US" sz="1000" b="1" dirty="0"/>
          </a:p>
        </p:txBody>
      </p:sp>
      <p:sp>
        <p:nvSpPr>
          <p:cNvPr id="6" name="テキスト ボックス 5"/>
          <p:cNvSpPr txBox="1"/>
          <p:nvPr/>
        </p:nvSpPr>
        <p:spPr>
          <a:xfrm>
            <a:off x="165402" y="3044257"/>
            <a:ext cx="6647974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プッシュ</a:t>
            </a:r>
            <a:r>
              <a:rPr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サポーター</a:t>
            </a:r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を調剤時都度添付しない場合、捨ててしまっていないか確認してください</a:t>
            </a:r>
          </a:p>
        </p:txBody>
      </p:sp>
      <p:grpSp>
        <p:nvGrpSpPr>
          <p:cNvPr id="36" name="グループ化 35"/>
          <p:cNvGrpSpPr/>
          <p:nvPr/>
        </p:nvGrpSpPr>
        <p:grpSpPr>
          <a:xfrm>
            <a:off x="2111113" y="8591398"/>
            <a:ext cx="904875" cy="550863"/>
            <a:chOff x="7230792" y="9138413"/>
            <a:chExt cx="904875" cy="550863"/>
          </a:xfrm>
        </p:grpSpPr>
        <p:sp>
          <p:nvSpPr>
            <p:cNvPr id="38" name="円/楕円 22"/>
            <p:cNvSpPr>
              <a:spLocks noChangeArrowheads="1"/>
            </p:cNvSpPr>
            <p:nvPr/>
          </p:nvSpPr>
          <p:spPr bwMode="auto">
            <a:xfrm>
              <a:off x="7408593" y="9138413"/>
              <a:ext cx="549275" cy="550863"/>
            </a:xfrm>
            <a:prstGeom prst="ellipse">
              <a:avLst/>
            </a:prstGeom>
            <a:solidFill>
              <a:srgbClr val="D67D14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anchor="ctr"/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endParaRPr lang="ja-JP" altLang="en-US">
                <a:latin typeface="HGPｺﾞｼｯｸE" panose="020B0900000000000000" pitchFamily="50" charset="-128"/>
                <a:ea typeface="HGPｺﾞｼｯｸE" panose="020B0900000000000000" pitchFamily="50" charset="-128"/>
                <a:cs typeface="ＭＳ Ｐゴシック" panose="020B0600070205080204" pitchFamily="50" charset="-128"/>
              </a:endParaRPr>
            </a:p>
          </p:txBody>
        </p:sp>
        <p:sp>
          <p:nvSpPr>
            <p:cNvPr id="39" name="正方形/長方形 21"/>
            <p:cNvSpPr>
              <a:spLocks noChangeArrowheads="1"/>
            </p:cNvSpPr>
            <p:nvPr/>
          </p:nvSpPr>
          <p:spPr bwMode="auto">
            <a:xfrm>
              <a:off x="7230792" y="9195618"/>
              <a:ext cx="904875" cy="39687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marL="742950" indent="-28575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marL="11430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marL="16002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marL="2057400" indent="-22860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algn="ctr"/>
              <a:r>
                <a:rPr lang="en-US" altLang="ja-JP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4</a:t>
              </a:r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回</a:t>
              </a:r>
            </a:p>
            <a:p>
              <a:pPr algn="ctr"/>
              <a:r>
                <a:rPr lang="ja-JP" altLang="en-US" sz="1000" dirty="0">
                  <a:solidFill>
                    <a:schemeClr val="bg1"/>
                  </a:solidFill>
                  <a:latin typeface="HGPｺﾞｼｯｸE" panose="020B0900000000000000" pitchFamily="50" charset="-128"/>
                  <a:ea typeface="HGPｺﾞｼｯｸE" panose="020B0900000000000000" pitchFamily="50" charset="-128"/>
                  <a:cs typeface="ＭＳ Ｐゴシック" panose="020B0600070205080204" pitchFamily="50" charset="-128"/>
                </a:rPr>
                <a:t>空噴霧</a:t>
              </a:r>
            </a:p>
          </p:txBody>
        </p:sp>
      </p:grpSp>
      <p:pic>
        <p:nvPicPr>
          <p:cNvPr id="11" name="図 10">
            <a:extLst>
              <a:ext uri="{FF2B5EF4-FFF2-40B4-BE49-F238E27FC236}">
                <a16:creationId xmlns:a16="http://schemas.microsoft.com/office/drawing/2014/main" id="{0F6CBF98-1148-4E12-8359-1AB1B563AFA7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11113" y="1370106"/>
            <a:ext cx="1343025" cy="1571625"/>
          </a:xfrm>
          <a:prstGeom prst="rect">
            <a:avLst/>
          </a:prstGeom>
        </p:spPr>
      </p:pic>
      <p:pic>
        <p:nvPicPr>
          <p:cNvPr id="12" name="図 11">
            <a:extLst>
              <a:ext uri="{FF2B5EF4-FFF2-40B4-BE49-F238E27FC236}">
                <a16:creationId xmlns:a16="http://schemas.microsoft.com/office/drawing/2014/main" id="{BE5B1770-C330-43FA-88CE-89B72D93EC3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51003" y="8532188"/>
            <a:ext cx="2028552" cy="669284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A541D97E-8A2B-49FB-B787-1301C1567453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617574" y="3999529"/>
            <a:ext cx="1067106" cy="892269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pic>
        <p:nvPicPr>
          <p:cNvPr id="20" name="図 19" descr="人, 屋内, 男, 持つ が含まれている画像&#10;&#10;自動的に生成された説明">
            <a:extLst>
              <a:ext uri="{FF2B5EF4-FFF2-40B4-BE49-F238E27FC236}">
                <a16:creationId xmlns:a16="http://schemas.microsoft.com/office/drawing/2014/main" id="{0D65595C-E00C-4C2E-94D0-564269BDD7C1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17574" y="5036058"/>
            <a:ext cx="1067106" cy="826323"/>
          </a:xfrm>
          <a:prstGeom prst="rect">
            <a:avLst/>
          </a:prstGeom>
          <a:ln w="12700">
            <a:solidFill>
              <a:srgbClr val="00B050"/>
            </a:solidFill>
          </a:ln>
        </p:spPr>
      </p:pic>
      <p:sp>
        <p:nvSpPr>
          <p:cNvPr id="42" name="テキスト ボックス 41">
            <a:extLst>
              <a:ext uri="{FF2B5EF4-FFF2-40B4-BE49-F238E27FC236}">
                <a16:creationId xmlns:a16="http://schemas.microsoft.com/office/drawing/2014/main" id="{B0E71A94-EBFE-4DBE-99E9-DED188499521}"/>
              </a:ext>
            </a:extLst>
          </p:cNvPr>
          <p:cNvSpPr txBox="1"/>
          <p:nvPr/>
        </p:nvSpPr>
        <p:spPr>
          <a:xfrm>
            <a:off x="162100" y="3255286"/>
            <a:ext cx="6494085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ja-JP" altLang="en-US" sz="1200" dirty="0">
                <a:solidFill>
                  <a:srgbClr val="FF0000"/>
                </a:solidFill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小窓表示、アクチュエーターの洗浄についてはメーカー製リーフレットを併用してください</a:t>
            </a:r>
          </a:p>
        </p:txBody>
      </p:sp>
    </p:spTree>
    <p:extLst>
      <p:ext uri="{BB962C8B-B14F-4D97-AF65-F5344CB8AC3E}">
        <p14:creationId xmlns:p14="http://schemas.microsoft.com/office/powerpoint/2010/main" val="39295030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DF426585E121DE4382ED666CABB36B4F" ma:contentTypeVersion="8" ma:contentTypeDescription="新しいドキュメントを作成します。" ma:contentTypeScope="" ma:versionID="19db53323e21daed08b0dd6efbfe8291">
  <xsd:schema xmlns:xsd="http://www.w3.org/2001/XMLSchema" xmlns:xs="http://www.w3.org/2001/XMLSchema" xmlns:p="http://schemas.microsoft.com/office/2006/metadata/properties" xmlns:ns3="ff9bd5a3-ccb2-461d-aa95-bf7702748576" targetNamespace="http://schemas.microsoft.com/office/2006/metadata/properties" ma:root="true" ma:fieldsID="97ae2176cf177af581a6e9be9c735988" ns3:_="">
    <xsd:import namespace="ff9bd5a3-ccb2-461d-aa95-bf7702748576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Location" minOccurs="0"/>
                <xsd:element ref="ns3:MediaServiceGenerationTime" minOccurs="0"/>
                <xsd:element ref="ns3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f9bd5a3-ccb2-461d-aa95-bf7702748576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Location" ma:index="13" nillable="true" ma:displayName="Location" ma:internalName="MediaServiceLocation" ma:readOnly="true">
      <xsd:simpleType>
        <xsd:restriction base="dms:Text"/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C6D014E8-E53B-4EDF-BED2-C9CD169B6426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91146D60-CEA0-4B39-8BD4-4866FDA09397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3843C51D-1FA2-4844-A0FB-0C11DB1545D2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ff9bd5a3-ccb2-461d-aa95-bf770274857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813</TotalTime>
  <Words>283</Words>
  <Application>Microsoft Office PowerPoint</Application>
  <PresentationFormat>A4 210 x 297 mm</PresentationFormat>
  <Paragraphs>40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HGPｺﾞｼｯｸE</vt:lpstr>
      <vt:lpstr>HG丸ｺﾞｼｯｸM-PRO</vt:lpstr>
      <vt:lpstr>Arial</vt:lpstr>
      <vt:lpstr>Calibri</vt:lpstr>
      <vt:lpstr>Office ​​テーマ</vt:lpstr>
      <vt:lpstr>PowerPoint プレゼンテーション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薬剤部</dc:creator>
  <cp:lastModifiedBy>杉田英章</cp:lastModifiedBy>
  <cp:revision>63</cp:revision>
  <cp:lastPrinted>2019-12-04T16:56:18Z</cp:lastPrinted>
  <dcterms:created xsi:type="dcterms:W3CDTF">2013-05-27T07:05:12Z</dcterms:created>
  <dcterms:modified xsi:type="dcterms:W3CDTF">2020-04-21T04:44:59Z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0x010100DF426585E121DE4382ED666CABB36B4F</vt:lpwstr>
  </property>
</Properties>
</file>