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4332" y="1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jpeg"/><Relationship Id="rId9" Type="http://schemas.microsoft.com/office/2007/relationships/hdphoto" Target="../media/hdphoto4.wdp"/><Relationship Id="rId1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890701"/>
              </p:ext>
            </p:extLst>
          </p:nvPr>
        </p:nvGraphicFramePr>
        <p:xfrm>
          <a:off x="72008" y="3363945"/>
          <a:ext cx="6741368" cy="631245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24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862"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操作方法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ポイント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934"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①吸入準備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□</a:t>
                      </a:r>
                      <a:r>
                        <a:rPr kumimoji="1" lang="ja-JP" altLang="en-US" sz="1400" dirty="0"/>
                        <a:t>使用回数が残っていることを確認します。</a:t>
                      </a:r>
                      <a:endParaRPr kumimoji="1" lang="en-US" altLang="ja-JP" sz="14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□キャップの左右を持って外します。</a:t>
                      </a:r>
                      <a:endParaRPr kumimoji="1" lang="en-US" altLang="ja-JP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□吸入器をよく振ります。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692"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②息吐き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□ 軽く息を吐いてから吸入口をくわえます。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934"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③吸入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□吸入口を軽く歯でくわえ、息を吸い始めると同時にアルミ缶を押し、薬剤を</a:t>
                      </a:r>
                      <a:r>
                        <a:rPr kumimoji="1" lang="ja-JP" altLang="en-US" sz="1600" dirty="0">
                          <a:solidFill>
                            <a:srgbClr val="FF0000"/>
                          </a:solidFill>
                        </a:rPr>
                        <a:t>ゆっくり深く</a:t>
                      </a:r>
                      <a:r>
                        <a:rPr kumimoji="1" lang="ja-JP" altLang="en-US" sz="1600" dirty="0"/>
                        <a:t>吸い込みます。</a:t>
                      </a:r>
                      <a:endParaRPr kumimoji="1" lang="en-US" altLang="ja-JP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934"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④息止め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□ 口から本体を離して、苦しくない程度（</a:t>
                      </a:r>
                      <a:r>
                        <a:rPr kumimoji="1" lang="en-US" altLang="ja-JP" sz="1600" dirty="0"/>
                        <a:t>5</a:t>
                      </a:r>
                      <a:r>
                        <a:rPr kumimoji="1" lang="ja-JP" altLang="en-US" sz="1600" dirty="0"/>
                        <a:t>秒程度）息止めます。</a:t>
                      </a:r>
                      <a:endParaRPr kumimoji="1" lang="en-US" altLang="ja-JP" sz="1600" dirty="0"/>
                    </a:p>
                    <a:p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131"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⑤息吐き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□ 息をゆっくり吐き出します。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7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/>
                        <a:t>⑥繰り返し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□ ①－⑤を指示された回数繰り返します。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862"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⑦後片付け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□ 吸入口を拭いて、キャップを閉めます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759">
                <a:tc>
                  <a:txBody>
                    <a:bodyPr/>
                    <a:lstStyle/>
                    <a:p>
                      <a:endParaRPr kumimoji="1" lang="en-US" altLang="ja-JP" sz="1700" dirty="0"/>
                    </a:p>
                    <a:p>
                      <a:r>
                        <a:rPr kumimoji="1" lang="ja-JP" altLang="en-US" sz="1700" dirty="0"/>
                        <a:t>⑧うがい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□ ブクブク：くちの中、ガラガラ：のど、</a:t>
                      </a:r>
                      <a:r>
                        <a:rPr kumimoji="1" lang="ja-JP" altLang="en-US" sz="1600" baseline="0" dirty="0"/>
                        <a:t>の各</a:t>
                      </a:r>
                      <a:r>
                        <a:rPr kumimoji="1" lang="en-US" altLang="ja-JP" sz="1600" dirty="0"/>
                        <a:t>3</a:t>
                      </a:r>
                      <a:r>
                        <a:rPr kumimoji="1" lang="ja-JP" altLang="en-US" sz="1600" dirty="0"/>
                        <a:t>回ずつを目安にうがいをします。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4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/>
                        <a:t> （初回のみ）</a:t>
                      </a:r>
                      <a:endParaRPr kumimoji="1" lang="en-US" altLang="ja-JP" sz="17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/>
                        <a:t>　空うち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□キャップを外し、吸入器をよく振ります。</a:t>
                      </a:r>
                      <a:endParaRPr kumimoji="1" lang="en-US" altLang="ja-JP" sz="16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□吸入器を体から離してアルミ缶を押し、４回空噴霧する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フルティフォーム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62100" y="1166293"/>
            <a:ext cx="6507260" cy="1842491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1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573016" y="1352602"/>
            <a:ext cx="2924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/>
              <a:t>※ </a:t>
            </a:r>
            <a:r>
              <a:rPr lang="ja-JP" altLang="en-US" sz="1600" b="1" dirty="0"/>
              <a:t>フルプッシュ（吸入補助具）は　　</a:t>
            </a:r>
            <a:endParaRPr lang="en-US" altLang="ja-JP" sz="1600" b="1" dirty="0"/>
          </a:p>
          <a:p>
            <a:r>
              <a:rPr lang="ja-JP" altLang="en-US" sz="1600" b="1" dirty="0"/>
              <a:t>　　原則使用します</a:t>
            </a:r>
            <a:endParaRPr lang="en-US" altLang="ja-JP" sz="1600" b="1" dirty="0"/>
          </a:p>
          <a:p>
            <a:r>
              <a:rPr lang="en-US" altLang="ja-JP" sz="1600" b="1" dirty="0"/>
              <a:t>※</a:t>
            </a:r>
            <a:r>
              <a:rPr lang="ja-JP" altLang="en-US" sz="1600" b="1" dirty="0"/>
              <a:t>アルミ缶を人差し指と中指で</a:t>
            </a:r>
            <a:endParaRPr lang="en-US" altLang="ja-JP" sz="1600" b="1" dirty="0"/>
          </a:p>
          <a:p>
            <a:r>
              <a:rPr lang="ja-JP" altLang="en-US" sz="1600" b="1" dirty="0"/>
              <a:t>　　支えて持ちます（上下注意）</a:t>
            </a:r>
            <a:endParaRPr lang="en-US" altLang="ja-JP" sz="400" b="1" dirty="0"/>
          </a:p>
          <a:p>
            <a:r>
              <a:rPr lang="en-US" altLang="ja-JP" sz="1600" b="1" dirty="0"/>
              <a:t>※</a:t>
            </a:r>
            <a:r>
              <a:rPr lang="ja-JP" altLang="en-US" sz="1600" b="1" dirty="0"/>
              <a:t>背筋を伸ばして胸をはり</a:t>
            </a:r>
            <a:r>
              <a:rPr lang="ja-JP" altLang="en-US" sz="1600" b="1" dirty="0" err="1"/>
              <a:t>まっ</a:t>
            </a:r>
            <a:r>
              <a:rPr lang="ja-JP" altLang="en-US" sz="1600" b="1" dirty="0"/>
              <a:t>　　　　　　</a:t>
            </a:r>
            <a:br>
              <a:rPr lang="en-US" altLang="ja-JP" sz="1600" b="1" dirty="0"/>
            </a:br>
            <a:r>
              <a:rPr lang="ja-JP" altLang="en-US" sz="1600" b="1" dirty="0"/>
              <a:t>　 すぐ前を向きます</a:t>
            </a:r>
            <a:endParaRPr lang="en-US" altLang="ja-JP" sz="1600" b="1" dirty="0"/>
          </a:p>
        </p:txBody>
      </p:sp>
      <p:sp>
        <p:nvSpPr>
          <p:cNvPr id="25" name="正方形/長方形 21"/>
          <p:cNvSpPr>
            <a:spLocks noChangeArrowheads="1"/>
          </p:cNvSpPr>
          <p:nvPr/>
        </p:nvSpPr>
        <p:spPr bwMode="auto">
          <a:xfrm>
            <a:off x="1516013" y="9158857"/>
            <a:ext cx="904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rPr>
              <a:t>4</a:t>
            </a:r>
            <a:r>
              <a:rPr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rPr>
              <a:t>回</a:t>
            </a:r>
          </a:p>
          <a:p>
            <a:pPr algn="ctr"/>
            <a:r>
              <a:rPr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rPr>
              <a:t>空噴霧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789040" y="9675331"/>
            <a:ext cx="30123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2018</a:t>
            </a:r>
            <a:r>
              <a:rPr kumimoji="1" lang="ja-JP" altLang="en-US" sz="1000" b="1" dirty="0"/>
              <a:t>年　埼玉吸入療法サポートネットワーク </a:t>
            </a:r>
            <a:r>
              <a:rPr kumimoji="1" lang="en-US" altLang="ja-JP" sz="1000" b="1" dirty="0"/>
              <a:t>v180515</a:t>
            </a:r>
            <a:endParaRPr kumimoji="1" lang="ja-JP" altLang="en-US" sz="10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0489" y="3044257"/>
            <a:ext cx="64908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</a:rPr>
              <a:t>フルプッシュを調剤時都度添付しない場合、捨ててしまっていないか確認してください</a:t>
            </a: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066" t="30710" r="64770" b="49402"/>
          <a:stretch/>
        </p:blipFill>
        <p:spPr>
          <a:xfrm>
            <a:off x="1628800" y="3668353"/>
            <a:ext cx="1055878" cy="867230"/>
          </a:xfrm>
          <a:prstGeom prst="rect">
            <a:avLst/>
          </a:prstGeom>
          <a:ln w="12700">
            <a:solidFill>
              <a:schemeClr val="accent6"/>
            </a:solidFill>
          </a:ln>
        </p:spPr>
      </p:pic>
      <p:sp>
        <p:nvSpPr>
          <p:cNvPr id="15" name="円弧 14"/>
          <p:cNvSpPr/>
          <p:nvPr/>
        </p:nvSpPr>
        <p:spPr bwMode="auto">
          <a:xfrm rot="13005342">
            <a:off x="1697290" y="3973201"/>
            <a:ext cx="547775" cy="522423"/>
          </a:xfrm>
          <a:prstGeom prst="arc">
            <a:avLst/>
          </a:prstGeom>
          <a:ln w="63500">
            <a:solidFill>
              <a:schemeClr val="accent6">
                <a:lumMod val="75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421" t="7038" r="31142" b="38985"/>
          <a:stretch/>
        </p:blipFill>
        <p:spPr>
          <a:xfrm>
            <a:off x="1624888" y="4557527"/>
            <a:ext cx="1067105" cy="885416"/>
          </a:xfrm>
          <a:prstGeom prst="rect">
            <a:avLst/>
          </a:prstGeom>
          <a:ln w="12700">
            <a:solidFill>
              <a:schemeClr val="accent6"/>
            </a:solidFill>
          </a:ln>
        </p:spPr>
      </p:pic>
      <p:sp>
        <p:nvSpPr>
          <p:cNvPr id="17" name="円弧 16"/>
          <p:cNvSpPr/>
          <p:nvPr/>
        </p:nvSpPr>
        <p:spPr bwMode="auto">
          <a:xfrm rot="5742883">
            <a:off x="1633154" y="4486933"/>
            <a:ext cx="531705" cy="726936"/>
          </a:xfrm>
          <a:prstGeom prst="arc">
            <a:avLst>
              <a:gd name="adj1" fmla="val 18399965"/>
              <a:gd name="adj2" fmla="val 0"/>
            </a:avLst>
          </a:prstGeom>
          <a:ln w="63500">
            <a:solidFill>
              <a:schemeClr val="accent6">
                <a:lumMod val="75000"/>
              </a:schemeClr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958" t="14447" r="32084" b="29237"/>
          <a:stretch/>
        </p:blipFill>
        <p:spPr>
          <a:xfrm>
            <a:off x="1624888" y="5468689"/>
            <a:ext cx="1067105" cy="912856"/>
          </a:xfrm>
          <a:prstGeom prst="rect">
            <a:avLst/>
          </a:prstGeom>
          <a:ln w="12700">
            <a:solidFill>
              <a:schemeClr val="accent6"/>
            </a:solidFill>
          </a:ln>
        </p:spPr>
      </p:pic>
      <p:sp>
        <p:nvSpPr>
          <p:cNvPr id="19" name="円弧 18"/>
          <p:cNvSpPr/>
          <p:nvPr/>
        </p:nvSpPr>
        <p:spPr bwMode="auto">
          <a:xfrm rot="21252473">
            <a:off x="2082290" y="5921132"/>
            <a:ext cx="377057" cy="443997"/>
          </a:xfrm>
          <a:prstGeom prst="arc">
            <a:avLst/>
          </a:prstGeom>
          <a:ln w="63500">
            <a:solidFill>
              <a:schemeClr val="accent6">
                <a:lumMod val="75000"/>
              </a:schemeClr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500" t="11900" r="32917" b="32806"/>
          <a:stretch/>
        </p:blipFill>
        <p:spPr>
          <a:xfrm>
            <a:off x="1624888" y="6404967"/>
            <a:ext cx="1067105" cy="883713"/>
          </a:xfrm>
          <a:prstGeom prst="rect">
            <a:avLst/>
          </a:prstGeom>
          <a:ln w="12700">
            <a:solidFill>
              <a:schemeClr val="accent6"/>
            </a:solidFill>
          </a:ln>
        </p:spPr>
      </p:pic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421" t="7038" r="31142" b="38985"/>
          <a:stretch/>
        </p:blipFill>
        <p:spPr>
          <a:xfrm>
            <a:off x="1624888" y="7315776"/>
            <a:ext cx="1067105" cy="885416"/>
          </a:xfrm>
          <a:prstGeom prst="rect">
            <a:avLst/>
          </a:prstGeom>
          <a:ln w="12700">
            <a:solidFill>
              <a:schemeClr val="accent6"/>
            </a:solidFill>
          </a:ln>
        </p:spPr>
      </p:pic>
      <p:sp>
        <p:nvSpPr>
          <p:cNvPr id="22" name="円弧 21"/>
          <p:cNvSpPr/>
          <p:nvPr/>
        </p:nvSpPr>
        <p:spPr bwMode="auto">
          <a:xfrm rot="5742883">
            <a:off x="1696068" y="7264563"/>
            <a:ext cx="482859" cy="678247"/>
          </a:xfrm>
          <a:prstGeom prst="arc">
            <a:avLst>
              <a:gd name="adj1" fmla="val 18399965"/>
              <a:gd name="adj2" fmla="val 0"/>
            </a:avLst>
          </a:prstGeom>
          <a:ln w="63500">
            <a:solidFill>
              <a:schemeClr val="accent6">
                <a:lumMod val="75000"/>
              </a:schemeClr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pSp>
        <p:nvGrpSpPr>
          <p:cNvPr id="36" name="グループ化 35"/>
          <p:cNvGrpSpPr/>
          <p:nvPr/>
        </p:nvGrpSpPr>
        <p:grpSpPr>
          <a:xfrm>
            <a:off x="1593367" y="8887951"/>
            <a:ext cx="1394699" cy="781002"/>
            <a:chOff x="1556792" y="8924526"/>
            <a:chExt cx="1394699" cy="781002"/>
          </a:xfrm>
        </p:grpSpPr>
        <p:pic>
          <p:nvPicPr>
            <p:cNvPr id="37" name="図 18"/>
            <p:cNvPicPr>
              <a:picLocks noChangeAspect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556792" y="8924526"/>
              <a:ext cx="1197147" cy="781002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円/楕円 22"/>
            <p:cNvSpPr>
              <a:spLocks noChangeArrowheads="1"/>
            </p:cNvSpPr>
            <p:nvPr/>
          </p:nvSpPr>
          <p:spPr bwMode="auto">
            <a:xfrm>
              <a:off x="2217102" y="9039595"/>
              <a:ext cx="549275" cy="550863"/>
            </a:xfrm>
            <a:prstGeom prst="ellipse">
              <a:avLst/>
            </a:prstGeom>
            <a:solidFill>
              <a:srgbClr val="D67D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/>
              <a:endParaRPr lang="ja-JP" altLang="en-US"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39" name="正方形/長方形 21"/>
            <p:cNvSpPr>
              <a:spLocks noChangeArrowheads="1"/>
            </p:cNvSpPr>
            <p:nvPr/>
          </p:nvSpPr>
          <p:spPr bwMode="auto">
            <a:xfrm>
              <a:off x="2046616" y="9079203"/>
              <a:ext cx="9048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/>
              <a:r>
                <a:rPr lang="en-US" altLang="ja-JP" sz="10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ＭＳ Ｐゴシック" panose="020B0600070205080204" pitchFamily="50" charset="-128"/>
                </a:rPr>
                <a:t>4</a:t>
              </a:r>
              <a:r>
                <a:rPr lang="ja-JP" altLang="en-US" sz="10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ＭＳ Ｐゴシック" panose="020B0600070205080204" pitchFamily="50" charset="-128"/>
                </a:rPr>
                <a:t>回</a:t>
              </a:r>
            </a:p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ＭＳ Ｐゴシック" panose="020B0600070205080204" pitchFamily="50" charset="-128"/>
                </a:rPr>
                <a:t>空噴霧</a:t>
              </a:r>
            </a:p>
          </p:txBody>
        </p:sp>
      </p:grpSp>
      <p:pic>
        <p:nvPicPr>
          <p:cNvPr id="40" name="図 5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53964" y="1590033"/>
            <a:ext cx="983865" cy="1049338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5577" y="1393894"/>
            <a:ext cx="1445912" cy="150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503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224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英章 杉田</cp:lastModifiedBy>
  <cp:revision>58</cp:revision>
  <cp:lastPrinted>2018-05-15T08:12:20Z</cp:lastPrinted>
  <dcterms:created xsi:type="dcterms:W3CDTF">2013-05-27T07:05:12Z</dcterms:created>
  <dcterms:modified xsi:type="dcterms:W3CDTF">2018-11-05T14:24:52Z</dcterms:modified>
</cp:coreProperties>
</file>